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71"/>
  </p:notesMasterIdLst>
  <p:handoutMasterIdLst>
    <p:handoutMasterId r:id="rId72"/>
  </p:handoutMasterIdLst>
  <p:sldIdLst>
    <p:sldId id="975" r:id="rId2"/>
    <p:sldId id="1400" r:id="rId3"/>
    <p:sldId id="1305" r:id="rId4"/>
    <p:sldId id="1306" r:id="rId5"/>
    <p:sldId id="1307" r:id="rId6"/>
    <p:sldId id="1308" r:id="rId7"/>
    <p:sldId id="1309" r:id="rId8"/>
    <p:sldId id="1330" r:id="rId9"/>
    <p:sldId id="1310" r:id="rId10"/>
    <p:sldId id="1311" r:id="rId11"/>
    <p:sldId id="1312" r:id="rId12"/>
    <p:sldId id="1313" r:id="rId13"/>
    <p:sldId id="1315" r:id="rId14"/>
    <p:sldId id="1316" r:id="rId15"/>
    <p:sldId id="1314" r:id="rId16"/>
    <p:sldId id="1317" r:id="rId17"/>
    <p:sldId id="1318" r:id="rId18"/>
    <p:sldId id="1320" r:id="rId19"/>
    <p:sldId id="1319" r:id="rId20"/>
    <p:sldId id="1321" r:id="rId21"/>
    <p:sldId id="1322" r:id="rId22"/>
    <p:sldId id="1323" r:id="rId23"/>
    <p:sldId id="1324" r:id="rId24"/>
    <p:sldId id="1325" r:id="rId25"/>
    <p:sldId id="1326" r:id="rId26"/>
    <p:sldId id="1327" r:id="rId27"/>
    <p:sldId id="1328" r:id="rId28"/>
    <p:sldId id="1329" r:id="rId29"/>
    <p:sldId id="1401" r:id="rId30"/>
    <p:sldId id="1405" r:id="rId31"/>
    <p:sldId id="1408" r:id="rId32"/>
    <p:sldId id="1393" r:id="rId33"/>
    <p:sldId id="1392" r:id="rId34"/>
    <p:sldId id="1388" r:id="rId35"/>
    <p:sldId id="1387" r:id="rId36"/>
    <p:sldId id="1358" r:id="rId37"/>
    <p:sldId id="1386" r:id="rId38"/>
    <p:sldId id="1394" r:id="rId39"/>
    <p:sldId id="1407" r:id="rId40"/>
    <p:sldId id="1390" r:id="rId41"/>
    <p:sldId id="1367" r:id="rId42"/>
    <p:sldId id="1409" r:id="rId43"/>
    <p:sldId id="1366" r:id="rId44"/>
    <p:sldId id="1364" r:id="rId45"/>
    <p:sldId id="1365" r:id="rId46"/>
    <p:sldId id="1374" r:id="rId47"/>
    <p:sldId id="1375" r:id="rId48"/>
    <p:sldId id="1376" r:id="rId49"/>
    <p:sldId id="1396" r:id="rId50"/>
    <p:sldId id="1368" r:id="rId51"/>
    <p:sldId id="1397" r:id="rId52"/>
    <p:sldId id="1372" r:id="rId53"/>
    <p:sldId id="1391" r:id="rId54"/>
    <p:sldId id="1398" r:id="rId55"/>
    <p:sldId id="1410" r:id="rId56"/>
    <p:sldId id="1360" r:id="rId57"/>
    <p:sldId id="1377" r:id="rId58"/>
    <p:sldId id="1378" r:id="rId59"/>
    <p:sldId id="1379" r:id="rId60"/>
    <p:sldId id="1380" r:id="rId61"/>
    <p:sldId id="1381" r:id="rId62"/>
    <p:sldId id="1382" r:id="rId63"/>
    <p:sldId id="1384" r:id="rId64"/>
    <p:sldId id="1399" r:id="rId65"/>
    <p:sldId id="1411" r:id="rId66"/>
    <p:sldId id="1361" r:id="rId67"/>
    <p:sldId id="1385" r:id="rId68"/>
    <p:sldId id="1402" r:id="rId69"/>
    <p:sldId id="876" r:id="rId70"/>
  </p:sldIdLst>
  <p:sldSz cx="9144000" cy="6858000" type="screen4x3"/>
  <p:notesSz cx="9144000" cy="6858000"/>
  <p:defaultTextStyle>
    <a:defPPr>
      <a:defRPr lang="zh-CN"/>
    </a:defPPr>
    <a:lvl1pPr algn="ctr" rtl="0" fontAlgn="base">
      <a:spcBef>
        <a:spcPct val="0"/>
      </a:spcBef>
      <a:spcAft>
        <a:spcPct val="0"/>
      </a:spcAft>
      <a:defRPr sz="2400" kern="1200">
        <a:solidFill>
          <a:schemeClr val="tx1"/>
        </a:solidFill>
        <a:latin typeface="Arial" charset="0"/>
        <a:ea typeface="黑体" pitchFamily="2" charset="-122"/>
        <a:cs typeface="+mn-cs"/>
      </a:defRPr>
    </a:lvl1pPr>
    <a:lvl2pPr marL="457200" algn="ctr" rtl="0" fontAlgn="base">
      <a:spcBef>
        <a:spcPct val="0"/>
      </a:spcBef>
      <a:spcAft>
        <a:spcPct val="0"/>
      </a:spcAft>
      <a:defRPr sz="2400" kern="1200">
        <a:solidFill>
          <a:schemeClr val="tx1"/>
        </a:solidFill>
        <a:latin typeface="Arial" charset="0"/>
        <a:ea typeface="黑体" pitchFamily="2" charset="-122"/>
        <a:cs typeface="+mn-cs"/>
      </a:defRPr>
    </a:lvl2pPr>
    <a:lvl3pPr marL="914400" algn="ctr" rtl="0" fontAlgn="base">
      <a:spcBef>
        <a:spcPct val="0"/>
      </a:spcBef>
      <a:spcAft>
        <a:spcPct val="0"/>
      </a:spcAft>
      <a:defRPr sz="2400" kern="1200">
        <a:solidFill>
          <a:schemeClr val="tx1"/>
        </a:solidFill>
        <a:latin typeface="Arial" charset="0"/>
        <a:ea typeface="黑体" pitchFamily="2" charset="-122"/>
        <a:cs typeface="+mn-cs"/>
      </a:defRPr>
    </a:lvl3pPr>
    <a:lvl4pPr marL="1371600" algn="ctr" rtl="0" fontAlgn="base">
      <a:spcBef>
        <a:spcPct val="0"/>
      </a:spcBef>
      <a:spcAft>
        <a:spcPct val="0"/>
      </a:spcAft>
      <a:defRPr sz="2400" kern="1200">
        <a:solidFill>
          <a:schemeClr val="tx1"/>
        </a:solidFill>
        <a:latin typeface="Arial" charset="0"/>
        <a:ea typeface="黑体" pitchFamily="2" charset="-122"/>
        <a:cs typeface="+mn-cs"/>
      </a:defRPr>
    </a:lvl4pPr>
    <a:lvl5pPr marL="1828800" algn="ctr" rtl="0" fontAlgn="base">
      <a:spcBef>
        <a:spcPct val="0"/>
      </a:spcBef>
      <a:spcAft>
        <a:spcPct val="0"/>
      </a:spcAft>
      <a:defRPr sz="2400" kern="1200">
        <a:solidFill>
          <a:schemeClr val="tx1"/>
        </a:solidFill>
        <a:latin typeface="Arial" charset="0"/>
        <a:ea typeface="黑体" pitchFamily="2" charset="-122"/>
        <a:cs typeface="+mn-cs"/>
      </a:defRPr>
    </a:lvl5pPr>
    <a:lvl6pPr marL="2286000" algn="l" defTabSz="914400" rtl="0" eaLnBrk="1" latinLnBrk="0" hangingPunct="1">
      <a:defRPr sz="2400" kern="1200">
        <a:solidFill>
          <a:schemeClr val="tx1"/>
        </a:solidFill>
        <a:latin typeface="Arial" charset="0"/>
        <a:ea typeface="黑体" pitchFamily="2" charset="-122"/>
        <a:cs typeface="+mn-cs"/>
      </a:defRPr>
    </a:lvl6pPr>
    <a:lvl7pPr marL="2743200" algn="l" defTabSz="914400" rtl="0" eaLnBrk="1" latinLnBrk="0" hangingPunct="1">
      <a:defRPr sz="2400" kern="1200">
        <a:solidFill>
          <a:schemeClr val="tx1"/>
        </a:solidFill>
        <a:latin typeface="Arial" charset="0"/>
        <a:ea typeface="黑体" pitchFamily="2" charset="-122"/>
        <a:cs typeface="+mn-cs"/>
      </a:defRPr>
    </a:lvl7pPr>
    <a:lvl8pPr marL="3200400" algn="l" defTabSz="914400" rtl="0" eaLnBrk="1" latinLnBrk="0" hangingPunct="1">
      <a:defRPr sz="2400" kern="1200">
        <a:solidFill>
          <a:schemeClr val="tx1"/>
        </a:solidFill>
        <a:latin typeface="Arial" charset="0"/>
        <a:ea typeface="黑体" pitchFamily="2" charset="-122"/>
        <a:cs typeface="+mn-cs"/>
      </a:defRPr>
    </a:lvl8pPr>
    <a:lvl9pPr marL="3657600" algn="l" defTabSz="914400" rtl="0" eaLnBrk="1" latinLnBrk="0" hangingPunct="1">
      <a:defRPr sz="2400" kern="1200">
        <a:solidFill>
          <a:schemeClr val="tx1"/>
        </a:solidFill>
        <a:latin typeface="Arial" charset="0"/>
        <a:ea typeface="黑体" pitchFamily="2" charset="-122"/>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FF00"/>
    <a:srgbClr val="CCECFF"/>
    <a:srgbClr val="0000CC"/>
    <a:srgbClr val="922706"/>
    <a:srgbClr val="003366"/>
    <a:srgbClr val="93052E"/>
    <a:srgbClr val="12357C"/>
    <a:srgbClr val="00FF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5" autoAdjust="0"/>
    <p:restoredTop sz="96197" autoAdjust="0"/>
  </p:normalViewPr>
  <p:slideViewPr>
    <p:cSldViewPr snapToObjects="1">
      <p:cViewPr>
        <p:scale>
          <a:sx n="108" d="100"/>
          <a:sy n="108" d="100"/>
        </p:scale>
        <p:origin x="1432" y="416"/>
      </p:cViewPr>
      <p:guideLst>
        <p:guide orient="horz" pos="23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132" d="100"/>
          <a:sy n="132" d="100"/>
        </p:scale>
        <p:origin x="-1902" y="-84"/>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smtClean="0">
                <a:ea typeface="宋体"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ea typeface="宋体"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smtClean="0">
                <a:ea typeface="宋体"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ea typeface="宋体" pitchFamily="2" charset="-122"/>
              </a:defRPr>
            </a:lvl1pPr>
          </a:lstStyle>
          <a:p>
            <a:pPr>
              <a:defRPr/>
            </a:pPr>
            <a:fld id="{BF1CCF88-CAC5-423F-8415-06F8C45503A3}" type="slidenum">
              <a:rPr lang="en-US" altLang="zh-CN"/>
              <a:pPr>
                <a:defRPr/>
              </a:pPr>
              <a:t>‹#›</a:t>
            </a:fld>
            <a:endParaRPr lang="en-US" altLang="zh-CN"/>
          </a:p>
        </p:txBody>
      </p:sp>
    </p:spTree>
    <p:extLst>
      <p:ext uri="{BB962C8B-B14F-4D97-AF65-F5344CB8AC3E}">
        <p14:creationId xmlns:p14="http://schemas.microsoft.com/office/powerpoint/2010/main" val="4161790665"/>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smtClean="0">
                <a:ea typeface="宋体"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ea typeface="宋体" pitchFamily="2" charset="-122"/>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smtClean="0">
                <a:ea typeface="宋体"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ea typeface="宋体" pitchFamily="2" charset="-122"/>
              </a:defRPr>
            </a:lvl1pPr>
          </a:lstStyle>
          <a:p>
            <a:pPr>
              <a:defRPr/>
            </a:pPr>
            <a:fld id="{2013ECF3-00DE-4447-AAAD-A7A1226C76A9}" type="slidenum">
              <a:rPr lang="en-US" altLang="zh-CN"/>
              <a:pPr>
                <a:defRPr/>
              </a:pPr>
              <a:t>‹#›</a:t>
            </a:fld>
            <a:endParaRPr lang="en-US" altLang="zh-CN"/>
          </a:p>
        </p:txBody>
      </p:sp>
    </p:spTree>
    <p:extLst>
      <p:ext uri="{BB962C8B-B14F-4D97-AF65-F5344CB8AC3E}">
        <p14:creationId xmlns:p14="http://schemas.microsoft.com/office/powerpoint/2010/main" val="596460666"/>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黑体" pitchFamily="2" charset="-122"/>
              </a:defRPr>
            </a:lvl1pPr>
            <a:lvl2pPr marL="742950" indent="-285750" eaLnBrk="0" hangingPunct="0">
              <a:defRPr sz="2400">
                <a:solidFill>
                  <a:schemeClr val="tx1"/>
                </a:solidFill>
                <a:latin typeface="Arial" charset="0"/>
                <a:ea typeface="黑体" pitchFamily="2" charset="-122"/>
              </a:defRPr>
            </a:lvl2pPr>
            <a:lvl3pPr marL="1143000" indent="-228600" eaLnBrk="0" hangingPunct="0">
              <a:defRPr sz="2400">
                <a:solidFill>
                  <a:schemeClr val="tx1"/>
                </a:solidFill>
                <a:latin typeface="Arial" charset="0"/>
                <a:ea typeface="黑体" pitchFamily="2" charset="-122"/>
              </a:defRPr>
            </a:lvl3pPr>
            <a:lvl4pPr marL="1600200" indent="-228600" eaLnBrk="0" hangingPunct="0">
              <a:defRPr sz="2400">
                <a:solidFill>
                  <a:schemeClr val="tx1"/>
                </a:solidFill>
                <a:latin typeface="Arial" charset="0"/>
                <a:ea typeface="黑体" pitchFamily="2" charset="-122"/>
              </a:defRPr>
            </a:lvl4pPr>
            <a:lvl5pPr marL="2057400" indent="-228600" eaLnBrk="0" hangingPunct="0">
              <a:defRPr sz="2400">
                <a:solidFill>
                  <a:schemeClr val="tx1"/>
                </a:solidFill>
                <a:latin typeface="Arial" charset="0"/>
                <a:ea typeface="黑体" pitchFamily="2"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2"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2"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2"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2" charset="-122"/>
              </a:defRPr>
            </a:lvl9pPr>
          </a:lstStyle>
          <a:p>
            <a:pPr eaLnBrk="1" hangingPunct="1"/>
            <a:fld id="{18A64052-704B-4248-A4C1-999C956EB8B3}" type="slidenum">
              <a:rPr lang="en-US" altLang="zh-CN" sz="1200">
                <a:ea typeface="宋体" pitchFamily="2" charset="-122"/>
              </a:rPr>
              <a:pPr eaLnBrk="1" hangingPunct="1"/>
              <a:t>1</a:t>
            </a:fld>
            <a:endParaRPr lang="en-US" altLang="zh-CN" sz="1200">
              <a:ea typeface="宋体" pitchFamily="2" charset="-122"/>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Arial" charset="0"/>
              <a:ea typeface="宋体" pitchFamily="2" charset="-122"/>
              <a:cs typeface="+mn-cs"/>
            </a:endParaRPr>
          </a:p>
        </p:txBody>
      </p:sp>
      <p:sp>
        <p:nvSpPr>
          <p:cNvPr id="2" name="日期占位符 1"/>
          <p:cNvSpPr>
            <a:spLocks noGrp="1"/>
          </p:cNvSpPr>
          <p:nvPr>
            <p:ph type="dt"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页眉占位符 3"/>
          <p:cNvSpPr>
            <a:spLocks noGrp="1"/>
          </p:cNvSpPr>
          <p:nvPr>
            <p:ph type="hdr" sz="quarter" idx="12"/>
          </p:nvPr>
        </p:nvSpPr>
        <p:spPr/>
        <p:txBody>
          <a:bodyPr/>
          <a:lstStyle/>
          <a:p>
            <a:pPr>
              <a:defRPr/>
            </a:pPr>
            <a:endParaRPr lang="en-US" altLang="zh-CN"/>
          </a:p>
        </p:txBody>
      </p:sp>
    </p:spTree>
    <p:extLst>
      <p:ext uri="{BB962C8B-B14F-4D97-AF65-F5344CB8AC3E}">
        <p14:creationId xmlns:p14="http://schemas.microsoft.com/office/powerpoint/2010/main" val="3546209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对于三维磁共振成像来说，每采集一个磁共振信号，包含的是整个采集容积的组织信息。那么如何区分来自于层面或容积内各个不同位置上的信号呢？</a:t>
            </a:r>
            <a:endParaRPr lang="en-US" altLang="zh-CN" dirty="0"/>
          </a:p>
          <a:p>
            <a:endParaRPr kumimoji="1" lang="en-US" altLang="zh-CN" dirty="0"/>
          </a:p>
          <a:p>
            <a:r>
              <a:rPr lang="zh-CN" altLang="en-US" dirty="0"/>
              <a:t>对于一个三维图像，一个比较好的处理方法是先切片成二维图像。</a:t>
            </a:r>
            <a:endParaRPr lang="en-US" altLang="zh-CN" dirty="0"/>
          </a:p>
          <a:p>
            <a:endParaRPr lang="en-US" altLang="zh-CN" dirty="0"/>
          </a:p>
          <a:p>
            <a:r>
              <a:rPr lang="zh-CN" altLang="en-US" dirty="0"/>
              <a:t>那对于</a:t>
            </a:r>
            <a:r>
              <a:rPr lang="en" altLang="zh-CN" dirty="0"/>
              <a:t>MRI</a:t>
            </a:r>
            <a:r>
              <a:rPr lang="zh-CN" altLang="en-US" dirty="0"/>
              <a:t>来说，如何将三维图像切片呢？</a:t>
            </a:r>
            <a:endParaRPr lang="en-US" altLang="zh-CN" dirty="0"/>
          </a:p>
          <a:p>
            <a:endParaRPr lang="en-US" altLang="zh-CN" dirty="0"/>
          </a:p>
          <a:p>
            <a:r>
              <a:rPr lang="zh-CN" altLang="en-US" dirty="0"/>
              <a:t>前面提到，质子进动频率与其所在的外磁场成正比。那么我们可以在</a:t>
            </a:r>
            <a:r>
              <a:rPr lang="en" altLang="zh-CN" dirty="0"/>
              <a:t>z</a:t>
            </a:r>
            <a:r>
              <a:rPr lang="zh-CN" altLang="en-US" dirty="0"/>
              <a:t>轴上施加一个梯度磁场。</a:t>
            </a:r>
            <a:endParaRPr lang="en-US" altLang="zh-CN" dirty="0"/>
          </a:p>
          <a:p>
            <a:endParaRPr lang="en-US" altLang="zh-CN" dirty="0"/>
          </a:p>
          <a:p>
            <a:r>
              <a:rPr lang="zh-CN" altLang="en-US" dirty="0"/>
              <a:t>这个往上的箭头代表了磁场方向。横向的箭头长短代表了磁场的大小。</a:t>
            </a:r>
            <a:endParaRPr lang="en-US" altLang="zh-CN" dirty="0"/>
          </a:p>
          <a:p>
            <a:endParaRPr lang="en-US" altLang="zh-CN" dirty="0"/>
          </a:p>
          <a:p>
            <a:r>
              <a:rPr lang="zh-CN" altLang="en" dirty="0"/>
              <a:t>这样</a:t>
            </a:r>
            <a:r>
              <a:rPr lang="en" altLang="zh-CN" dirty="0"/>
              <a:t>z</a:t>
            </a:r>
            <a:r>
              <a:rPr lang="zh-CN" altLang="en-US" dirty="0"/>
              <a:t>轴上不同位置的切片磁场强度不同，切片中质子的进动频率也就不同。因为越往上磁场强度越大。所以这里上面的质子进动得快，下面的质子进动得慢。</a:t>
            </a:r>
            <a:endParaRPr lang="en-US" altLang="zh-CN" dirty="0"/>
          </a:p>
          <a:p>
            <a:endParaRPr lang="en-US" altLang="zh-CN" dirty="0"/>
          </a:p>
          <a:p>
            <a:r>
              <a:rPr lang="zh-CN" altLang="en-US" dirty="0"/>
              <a:t>现在，如果想得到</a:t>
            </a:r>
            <a:r>
              <a:rPr lang="en" altLang="zh-CN" dirty="0"/>
              <a:t>z</a:t>
            </a:r>
            <a:r>
              <a:rPr lang="zh-CN" altLang="en-US" dirty="0"/>
              <a:t>轴上某一位置的切片信号，就施加对应进动频率的脉冲信号，此时接收线圈就只会接收到该切片的信号。这一操作叫做选层。</a:t>
            </a:r>
            <a:endParaRPr kumimoji="1" lang="en-US" altLang="zh-CN" dirty="0"/>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10</a:t>
            </a:fld>
            <a:endParaRPr lang="en-US" altLang="zh-CN"/>
          </a:p>
        </p:txBody>
      </p:sp>
    </p:spTree>
    <p:extLst>
      <p:ext uri="{BB962C8B-B14F-4D97-AF65-F5344CB8AC3E}">
        <p14:creationId xmlns:p14="http://schemas.microsoft.com/office/powerpoint/2010/main" val="1949766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现在我们可以得到整个三维图像中一个切片的磁共振信号。那么如何仅通过一个信号获取切片中各个位置的质子含量呢？</a:t>
            </a:r>
            <a:endParaRPr lang="en-US" altLang="zh-CN" dirty="0"/>
          </a:p>
          <a:p>
            <a:endParaRPr kumimoji="1" lang="en-US" altLang="zh-CN" dirty="0"/>
          </a:p>
          <a:p>
            <a:r>
              <a:rPr lang="zh-CN" altLang="en-US" dirty="0"/>
              <a:t>选层后，接收线圈得到的信号是二维切片中不同位置的叠加，信号可以用积分表示</a:t>
            </a:r>
            <a:endParaRPr lang="en-US" altLang="zh-CN" dirty="0"/>
          </a:p>
          <a:p>
            <a:endParaRPr kumimoji="1" lang="en-US" altLang="zh-CN" dirty="0"/>
          </a:p>
          <a:p>
            <a:r>
              <a:rPr lang="en" altLang="zh-CN" dirty="0"/>
              <a:t>m(</a:t>
            </a:r>
            <a:r>
              <a:rPr lang="en" altLang="zh-CN" dirty="0" err="1"/>
              <a:t>x,y</a:t>
            </a:r>
            <a:r>
              <a:rPr lang="en" altLang="zh-CN" dirty="0"/>
              <a:t>)</a:t>
            </a:r>
            <a:r>
              <a:rPr lang="zh-CN" altLang="en-US" dirty="0"/>
              <a:t>是位置</a:t>
            </a:r>
            <a:r>
              <a:rPr lang="en-US" altLang="zh-CN" dirty="0"/>
              <a:t>(</a:t>
            </a:r>
            <a:r>
              <a:rPr lang="en" altLang="zh-CN" dirty="0" err="1"/>
              <a:t>x,y</a:t>
            </a:r>
            <a:r>
              <a:rPr lang="en" altLang="zh-CN" dirty="0"/>
              <a:t>)</a:t>
            </a:r>
            <a:r>
              <a:rPr lang="zh-CN" altLang="en-US" dirty="0"/>
              <a:t>处的横向磁分量，</a:t>
            </a:r>
            <a:r>
              <a:rPr lang="en-US" altLang="zh-CN" dirty="0"/>
              <a:t>\</a:t>
            </a:r>
            <a:r>
              <a:rPr lang="en" altLang="zh-CN" dirty="0"/>
              <a:t>phi(</a:t>
            </a:r>
            <a:r>
              <a:rPr lang="en" altLang="zh-CN" dirty="0" err="1"/>
              <a:t>x,y,t</a:t>
            </a:r>
            <a:r>
              <a:rPr lang="en" altLang="zh-CN" dirty="0"/>
              <a:t>)</a:t>
            </a:r>
            <a:r>
              <a:rPr lang="zh-CN" altLang="en-US" dirty="0"/>
              <a:t>是位置</a:t>
            </a:r>
            <a:r>
              <a:rPr lang="en-US" altLang="zh-CN" dirty="0"/>
              <a:t>(</a:t>
            </a:r>
            <a:r>
              <a:rPr lang="en" altLang="zh-CN" dirty="0" err="1"/>
              <a:t>x,y</a:t>
            </a:r>
            <a:r>
              <a:rPr lang="en" altLang="zh-CN" dirty="0"/>
              <a:t>)</a:t>
            </a:r>
            <a:r>
              <a:rPr lang="zh-CN" altLang="en-US" dirty="0"/>
              <a:t>处在</a:t>
            </a:r>
            <a:r>
              <a:rPr lang="en" altLang="zh-CN" dirty="0"/>
              <a:t>t</a:t>
            </a:r>
            <a:r>
              <a:rPr lang="zh-CN" altLang="en-US" dirty="0"/>
              <a:t>时刻的相位。</a:t>
            </a:r>
            <a:endParaRPr lang="en-US" altLang="zh-CN" dirty="0"/>
          </a:p>
          <a:p>
            <a:endParaRPr kumimoji="1" lang="en-US" altLang="zh-CN" dirty="0"/>
          </a:p>
          <a:p>
            <a:r>
              <a:rPr lang="zh-CN" altLang="en-US" dirty="0"/>
              <a:t>因为横向磁分量和质子密度成正比，而成像只需要知道质子密度的相对大小，所以可以把</a:t>
            </a:r>
            <a:r>
              <a:rPr lang="en-US" altLang="zh-CN" dirty="0"/>
              <a:t>m</a:t>
            </a:r>
            <a:r>
              <a:rPr lang="zh-CN" altLang="en-US" dirty="0"/>
              <a:t>替换成质子密度。</a:t>
            </a:r>
            <a:endParaRPr lang="en-US" altLang="zh-CN" dirty="0"/>
          </a:p>
          <a:p>
            <a:endParaRPr kumimoji="1" lang="en-US" altLang="zh-CN" dirty="0"/>
          </a:p>
          <a:p>
            <a:r>
              <a:rPr lang="zh-CN" altLang="en-US" dirty="0"/>
              <a:t>现在的问题是如何通过</a:t>
            </a:r>
            <a:r>
              <a:rPr lang="en" altLang="zh-CN" dirty="0"/>
              <a:t>S(t)</a:t>
            </a:r>
            <a:r>
              <a:rPr lang="zh-CN" altLang="en-US" dirty="0"/>
              <a:t>还原出</a:t>
            </a:r>
            <a:r>
              <a:rPr lang="en-US" altLang="zh-CN" dirty="0"/>
              <a:t>\</a:t>
            </a:r>
            <a:r>
              <a:rPr lang="en" altLang="zh-CN" dirty="0"/>
              <a:t>rho(</a:t>
            </a:r>
            <a:r>
              <a:rPr lang="en" altLang="zh-CN" dirty="0" err="1"/>
              <a:t>x,y</a:t>
            </a:r>
            <a:r>
              <a:rPr lang="en" altLang="zh-CN" dirty="0"/>
              <a:t>)?</a:t>
            </a:r>
            <a:endParaRPr kumimoji="1" lang="en-US" altLang="zh-CN" dirty="0"/>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11</a:t>
            </a:fld>
            <a:endParaRPr lang="en-US" altLang="zh-CN"/>
          </a:p>
        </p:txBody>
      </p:sp>
    </p:spTree>
    <p:extLst>
      <p:ext uri="{BB962C8B-B14F-4D97-AF65-F5344CB8AC3E}">
        <p14:creationId xmlns:p14="http://schemas.microsoft.com/office/powerpoint/2010/main" val="1080494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可以看到除了质子密度，另一个决定信号强弱的因素是相位。</a:t>
            </a:r>
            <a:endParaRPr lang="en-US" altLang="zh-CN" dirty="0"/>
          </a:p>
          <a:p>
            <a:endParaRPr kumimoji="1" lang="en-US" altLang="zh-CN" dirty="0"/>
          </a:p>
          <a:p>
            <a:r>
              <a:rPr kumimoji="1" lang="zh-CN" altLang="en-US" sz="1200" dirty="0"/>
              <a:t>我们在</a:t>
            </a:r>
            <a:r>
              <a:rPr kumimoji="1" lang="en-US" altLang="zh-CN" sz="1200" dirty="0"/>
              <a:t>y</a:t>
            </a:r>
            <a:r>
              <a:rPr kumimoji="1" lang="zh-CN" altLang="en-US" sz="1200" dirty="0"/>
              <a:t>方向上施加一个梯度磁场，这是</a:t>
            </a:r>
            <a:r>
              <a:rPr kumimoji="1" lang="en-US" altLang="zh-CN" sz="1200" dirty="0"/>
              <a:t>y</a:t>
            </a:r>
            <a:r>
              <a:rPr kumimoji="1" lang="zh-CN" altLang="en-US" sz="1200" dirty="0"/>
              <a:t>方向上的磁场强度就变成这样。</a:t>
            </a:r>
            <a:endParaRPr kumimoji="1" lang="en-US" altLang="zh-CN" sz="1200" dirty="0"/>
          </a:p>
          <a:p>
            <a:endParaRPr kumimoji="1" lang="en-US" altLang="zh-CN" sz="1200" dirty="0"/>
          </a:p>
          <a:p>
            <a:r>
              <a:rPr kumimoji="1" lang="zh-CN" altLang="en-US" sz="1200" dirty="0"/>
              <a:t>磁场强度乘以磁旋比，质子的进动频率变成这样。</a:t>
            </a:r>
            <a:endParaRPr kumimoji="1" lang="en-US" altLang="zh-CN" sz="1200" dirty="0"/>
          </a:p>
          <a:p>
            <a:endParaRPr kumimoji="1" lang="en-US" altLang="zh-CN" sz="1200" dirty="0"/>
          </a:p>
          <a:p>
            <a:r>
              <a:rPr kumimoji="1" lang="zh-CN" altLang="en-US" sz="1200" dirty="0"/>
              <a:t>我们不看初始场强，可以看出</a:t>
            </a:r>
            <a:r>
              <a:rPr kumimoji="1" lang="en-US" altLang="zh-CN" sz="1200" dirty="0"/>
              <a:t>y</a:t>
            </a:r>
            <a:r>
              <a:rPr kumimoji="1" lang="zh-CN" altLang="en-US" sz="1200" dirty="0"/>
              <a:t>方向上的梯度磁场让质子旋转的角度是</a:t>
            </a:r>
            <a:r>
              <a:rPr kumimoji="1" lang="en-US" altLang="zh-CN" sz="1200" dirty="0"/>
              <a:t>phi</a:t>
            </a:r>
            <a:r>
              <a:rPr kumimoji="1" lang="zh-CN" altLang="en-US" sz="1200" dirty="0"/>
              <a:t> </a:t>
            </a:r>
            <a:r>
              <a:rPr kumimoji="1" lang="en-US" altLang="zh-CN" sz="1200" dirty="0"/>
              <a:t>y</a:t>
            </a:r>
          </a:p>
          <a:p>
            <a:endParaRPr kumimoji="1" lang="en-US" altLang="zh-CN" sz="1200" dirty="0"/>
          </a:p>
          <a:p>
            <a:r>
              <a:rPr kumimoji="1" lang="zh-CN" altLang="en-US" sz="1200" dirty="0"/>
              <a:t>同样地，我们在</a:t>
            </a:r>
            <a:r>
              <a:rPr kumimoji="1" lang="en-US" altLang="zh-CN" sz="1200" dirty="0"/>
              <a:t>x</a:t>
            </a:r>
            <a:r>
              <a:rPr kumimoji="1" lang="zh-CN" altLang="en-US" sz="1200" dirty="0"/>
              <a:t>方向上施加梯度磁场，</a:t>
            </a:r>
            <a:r>
              <a:rPr kumimoji="1" lang="en-US" altLang="zh-CN" sz="1200" dirty="0"/>
              <a:t>phi</a:t>
            </a:r>
            <a:r>
              <a:rPr kumimoji="1" lang="zh-CN" altLang="en-US" sz="1200" dirty="0"/>
              <a:t> </a:t>
            </a:r>
            <a:r>
              <a:rPr kumimoji="1" lang="en-US" altLang="zh-CN" sz="1200" dirty="0"/>
              <a:t>x</a:t>
            </a:r>
            <a:r>
              <a:rPr kumimoji="1" lang="zh-CN" altLang="en-US" sz="1200" dirty="0"/>
              <a:t>是</a:t>
            </a:r>
            <a:r>
              <a:rPr kumimoji="1" lang="en-US" altLang="zh-CN" sz="1200" dirty="0"/>
              <a:t>x</a:t>
            </a:r>
            <a:r>
              <a:rPr kumimoji="1" lang="zh-CN" altLang="en-US" sz="1200" dirty="0"/>
              <a:t>方向上的梯度磁场让质子旋转的角度</a:t>
            </a:r>
            <a:endParaRPr kumimoji="1" lang="en-US" altLang="zh-CN" sz="1200" dirty="0"/>
          </a:p>
          <a:p>
            <a:endParaRPr kumimoji="1" lang="en-US" altLang="zh-CN" sz="1200" dirty="0"/>
          </a:p>
          <a:p>
            <a:r>
              <a:rPr kumimoji="1" lang="zh-CN" altLang="en-US" sz="1200" dirty="0"/>
              <a:t>两次相位累加产生的信号记为</a:t>
            </a:r>
            <a:r>
              <a:rPr kumimoji="1" lang="en-US" altLang="zh-CN" sz="1200" dirty="0"/>
              <a:t>St</a:t>
            </a:r>
          </a:p>
          <a:p>
            <a:endParaRPr kumimoji="1" lang="en-US" altLang="zh-CN" sz="1200" dirty="0"/>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12</a:t>
            </a:fld>
            <a:endParaRPr lang="en-US" altLang="zh-CN"/>
          </a:p>
        </p:txBody>
      </p:sp>
    </p:spTree>
    <p:extLst>
      <p:ext uri="{BB962C8B-B14F-4D97-AF65-F5344CB8AC3E}">
        <p14:creationId xmlns:p14="http://schemas.microsoft.com/office/powerpoint/2010/main" val="1114897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可能有同学之前没有接触过傅里叶变换。这里简单介绍一下。</a:t>
            </a:r>
            <a:endParaRPr kumimoji="1" lang="en-US" altLang="zh-CN" dirty="0"/>
          </a:p>
          <a:p>
            <a:endParaRPr kumimoji="1" lang="en-US" altLang="zh-CN" dirty="0"/>
          </a:p>
          <a:p>
            <a:r>
              <a:rPr kumimoji="1" lang="zh-CN" altLang="en-US" dirty="0"/>
              <a:t>傅里叶变换的物理意义就是把信号转化成无数个不同频率正弦信号的叠加。对于图中的这个周期信号，可以分解成四个正弦波。其他频率的正弦波可以认为系数是</a:t>
            </a:r>
            <a:r>
              <a:rPr kumimoji="1" lang="en-US" altLang="zh-CN" dirty="0"/>
              <a:t>0.</a:t>
            </a:r>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13</a:t>
            </a:fld>
            <a:endParaRPr lang="en-US" altLang="zh-CN"/>
          </a:p>
        </p:txBody>
      </p:sp>
    </p:spTree>
    <p:extLst>
      <p:ext uri="{BB962C8B-B14F-4D97-AF65-F5344CB8AC3E}">
        <p14:creationId xmlns:p14="http://schemas.microsoft.com/office/powerpoint/2010/main" val="2972213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一维傅里叶变换可以把一个一维信号分解成若干正弦函数的和。</a:t>
            </a:r>
            <a:endParaRPr kumimoji="1" lang="en-US" altLang="zh-CN" dirty="0"/>
          </a:p>
          <a:p>
            <a:endParaRPr kumimoji="1" lang="en-US" altLang="zh-CN" dirty="0"/>
          </a:p>
          <a:p>
            <a:r>
              <a:rPr kumimoji="1" lang="zh-CN" altLang="en-US" dirty="0"/>
              <a:t>我们可以把图像看做是一个二维的波。</a:t>
            </a:r>
            <a:endParaRPr kumimoji="1" lang="en-US" altLang="zh-CN" dirty="0"/>
          </a:p>
          <a:p>
            <a:endParaRPr kumimoji="1" lang="en-US" altLang="zh-CN" dirty="0"/>
          </a:p>
          <a:p>
            <a:r>
              <a:rPr kumimoji="1" lang="zh-CN" altLang="en-US" dirty="0"/>
              <a:t>灰度值大的地方是波峰，灰度值小的地方是波谷。</a:t>
            </a:r>
            <a:endParaRPr kumimoji="1" lang="en-US" altLang="zh-CN" dirty="0"/>
          </a:p>
          <a:p>
            <a:endParaRPr kumimoji="1" lang="en-US" altLang="zh-CN" dirty="0"/>
          </a:p>
          <a:p>
            <a:r>
              <a:rPr kumimoji="1" lang="zh-CN" altLang="en-US" dirty="0"/>
              <a:t>类比一下，我们可以用二维傅里叶变换可以将一个图像分解成若干个复平面波之和。</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14</a:t>
            </a:fld>
            <a:endParaRPr lang="en-US" altLang="zh-CN"/>
          </a:p>
        </p:txBody>
      </p:sp>
    </p:spTree>
    <p:extLst>
      <p:ext uri="{BB962C8B-B14F-4D97-AF65-F5344CB8AC3E}">
        <p14:creationId xmlns:p14="http://schemas.microsoft.com/office/powerpoint/2010/main" val="694474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因为我们可以发现</a:t>
            </a:r>
            <a:r>
              <a:rPr kumimoji="1" lang="zh-CN" altLang="en-US" sz="1200" dirty="0"/>
              <a:t>两次相位累加产生的信号和两维傅里叶变换产生的形式是一样的。</a:t>
            </a:r>
            <a:endParaRPr kumimoji="1" lang="en-US" altLang="zh-CN" sz="1200" dirty="0"/>
          </a:p>
          <a:p>
            <a:endParaRPr kumimoji="1" lang="en-US" altLang="zh-CN" sz="1200" dirty="0"/>
          </a:p>
          <a:p>
            <a:r>
              <a:rPr kumimoji="1" lang="zh-CN" altLang="en-US" sz="1200" dirty="0"/>
              <a:t>所以我们应该可以通过二维傅里叶反变换来得到</a:t>
            </a:r>
            <a:r>
              <a:rPr kumimoji="1" lang="en-US" altLang="zh-CN" sz="1200" dirty="0"/>
              <a:t>rho</a:t>
            </a:r>
            <a:r>
              <a:rPr kumimoji="1" lang="zh-CN" altLang="en-US" sz="1200" dirty="0"/>
              <a:t> </a:t>
            </a:r>
            <a:r>
              <a:rPr kumimoji="1" lang="en-US" altLang="zh-CN" sz="1200" dirty="0"/>
              <a:t>x</a:t>
            </a:r>
            <a:r>
              <a:rPr kumimoji="1" lang="zh-CN" altLang="en-US" sz="1200" dirty="0"/>
              <a:t> </a:t>
            </a:r>
            <a:r>
              <a:rPr kumimoji="1" lang="en-US" altLang="zh-CN" sz="1200" dirty="0"/>
              <a:t>y</a:t>
            </a:r>
            <a:r>
              <a:rPr kumimoji="1" lang="zh-CN" altLang="en-US" sz="1200" dirty="0"/>
              <a:t>。</a:t>
            </a:r>
            <a:endParaRPr kumimoji="1" lang="en-US" altLang="zh-CN" sz="1200" dirty="0"/>
          </a:p>
          <a:p>
            <a:endParaRPr kumimoji="1" lang="en-US" altLang="zh-CN" sz="1200" dirty="0"/>
          </a:p>
          <a:p>
            <a:r>
              <a:rPr kumimoji="1" lang="zh-CN" altLang="en-US" sz="1200" dirty="0"/>
              <a:t>但反变换要求</a:t>
            </a:r>
            <a:r>
              <a:rPr kumimoji="1" lang="en-US" altLang="zh-CN" sz="1200" dirty="0"/>
              <a:t>u</a:t>
            </a:r>
            <a:r>
              <a:rPr kumimoji="1" lang="zh-CN" altLang="en-US" sz="1200" dirty="0"/>
              <a:t>和</a:t>
            </a:r>
            <a:r>
              <a:rPr kumimoji="1" lang="en-US" altLang="zh-CN" sz="1200" dirty="0"/>
              <a:t>v</a:t>
            </a:r>
            <a:r>
              <a:rPr kumimoji="1" lang="zh-CN" altLang="en-US" sz="1200" dirty="0"/>
              <a:t>是两个正交维度，只有这样才能构建正交基。</a:t>
            </a:r>
            <a:endParaRPr kumimoji="1" lang="en-US" altLang="zh-CN" sz="1200" dirty="0"/>
          </a:p>
          <a:p>
            <a:endParaRPr kumimoji="1" lang="en-US" altLang="zh-CN" sz="1200" dirty="0"/>
          </a:p>
          <a:p>
            <a:r>
              <a:rPr kumimoji="1" lang="zh-CN" altLang="en-US" sz="1200" dirty="0"/>
              <a:t>那么这里的</a:t>
            </a:r>
            <a:r>
              <a:rPr kumimoji="1" lang="en-US" altLang="zh-CN" sz="1200" dirty="0"/>
              <a:t>gamma</a:t>
            </a:r>
            <a:r>
              <a:rPr kumimoji="1" lang="zh-CN" altLang="en-US" sz="1200" dirty="0"/>
              <a:t> </a:t>
            </a:r>
            <a:r>
              <a:rPr kumimoji="1" lang="en-US" altLang="zh-CN" sz="1200" dirty="0"/>
              <a:t>Gx</a:t>
            </a:r>
            <a:r>
              <a:rPr kumimoji="1" lang="zh-CN" altLang="en-US" sz="1200" dirty="0"/>
              <a:t> </a:t>
            </a:r>
            <a:r>
              <a:rPr kumimoji="1" lang="en-US" altLang="zh-CN" sz="1200" dirty="0"/>
              <a:t>t</a:t>
            </a:r>
            <a:r>
              <a:rPr kumimoji="1" lang="zh-CN" altLang="en-US" sz="1200" dirty="0"/>
              <a:t>和</a:t>
            </a:r>
            <a:r>
              <a:rPr kumimoji="1" lang="en-US" altLang="zh-CN" sz="1200" dirty="0"/>
              <a:t>gamma</a:t>
            </a:r>
            <a:r>
              <a:rPr kumimoji="1" lang="zh-CN" altLang="en-US" sz="1200" dirty="0"/>
              <a:t> </a:t>
            </a:r>
            <a:r>
              <a:rPr kumimoji="1" lang="en-US" altLang="zh-CN" sz="1200" dirty="0" err="1"/>
              <a:t>Gy</a:t>
            </a:r>
            <a:r>
              <a:rPr kumimoji="1" lang="zh-CN" altLang="en-US" sz="1200" dirty="0"/>
              <a:t> </a:t>
            </a:r>
            <a:r>
              <a:rPr kumimoji="1" lang="en-US" altLang="zh-CN" sz="1200" dirty="0"/>
              <a:t>t</a:t>
            </a:r>
            <a:r>
              <a:rPr kumimoji="1" lang="zh-CN" altLang="en-US" sz="1200" dirty="0"/>
              <a:t>正交吗？</a:t>
            </a:r>
            <a:endParaRPr kumimoji="1" lang="en-US" altLang="zh-CN" sz="1200" dirty="0"/>
          </a:p>
          <a:p>
            <a:endParaRPr kumimoji="1" lang="en-US" altLang="zh-CN" sz="1200" dirty="0"/>
          </a:p>
          <a:p>
            <a:r>
              <a:rPr kumimoji="1" lang="zh-CN" altLang="en-US" sz="1200" dirty="0"/>
              <a:t>我们可以通过采样方式构造出正交。</a:t>
            </a:r>
            <a:endParaRPr kumimoji="1" lang="en-US" altLang="zh-CN" sz="1200" dirty="0"/>
          </a:p>
          <a:p>
            <a:endParaRPr kumimoji="1" lang="en-US" altLang="zh-CN" sz="1200" dirty="0"/>
          </a:p>
          <a:p>
            <a:r>
              <a:rPr lang="zh-CN" altLang="en-US" dirty="0"/>
              <a:t>假如我们的要重建的图像是</a:t>
            </a:r>
            <a:r>
              <a:rPr lang="en-US" altLang="zh-CN" dirty="0"/>
              <a:t>4x</a:t>
            </a:r>
            <a:r>
              <a:rPr lang="en" altLang="zh-CN" dirty="0"/>
              <a:t>4</a:t>
            </a:r>
            <a:r>
              <a:rPr lang="zh-CN" altLang="en-US" dirty="0"/>
              <a:t>的。我们先施加</a:t>
            </a:r>
            <a:r>
              <a:rPr lang="en" altLang="zh-CN" dirty="0"/>
              <a:t>G_{y}</a:t>
            </a:r>
            <a:r>
              <a:rPr lang="zh-CN" altLang="en" dirty="0"/>
              <a:t>，</a:t>
            </a:r>
            <a:r>
              <a:rPr lang="zh-CN" altLang="en-US" dirty="0"/>
              <a:t>再关闭</a:t>
            </a:r>
            <a:r>
              <a:rPr lang="en" altLang="zh-CN" dirty="0"/>
              <a:t>G_{y}</a:t>
            </a:r>
            <a:r>
              <a:rPr lang="zh-CN" altLang="en-US" dirty="0"/>
              <a:t>打开</a:t>
            </a:r>
            <a:r>
              <a:rPr lang="en" altLang="zh-CN" dirty="0"/>
              <a:t>G_{x}</a:t>
            </a:r>
            <a:r>
              <a:rPr lang="zh-CN" altLang="en" dirty="0"/>
              <a:t>，</a:t>
            </a:r>
            <a:r>
              <a:rPr lang="zh-CN" altLang="en-US" dirty="0"/>
              <a:t>对切片的信号进行采样四次，每个采样点的时间都不一样。然后再施加一个大小不一样的</a:t>
            </a:r>
            <a:r>
              <a:rPr lang="en" altLang="zh-CN" dirty="0"/>
              <a:t>G_{y}</a:t>
            </a:r>
            <a:r>
              <a:rPr lang="zh-CN" altLang="en" dirty="0"/>
              <a:t>，</a:t>
            </a:r>
            <a:r>
              <a:rPr lang="zh-CN" altLang="en-US" dirty="0"/>
              <a:t>再关闭</a:t>
            </a:r>
            <a:r>
              <a:rPr lang="en" altLang="zh-CN" dirty="0"/>
              <a:t>G_{y}</a:t>
            </a:r>
            <a:r>
              <a:rPr lang="zh-CN" altLang="en-US" dirty="0"/>
              <a:t>打开</a:t>
            </a:r>
            <a:r>
              <a:rPr lang="en" altLang="zh-CN" dirty="0"/>
              <a:t>G_{x}</a:t>
            </a:r>
            <a:r>
              <a:rPr lang="zh-CN" altLang="en" dirty="0"/>
              <a:t>，</a:t>
            </a:r>
            <a:r>
              <a:rPr lang="zh-CN" altLang="en-US" dirty="0"/>
              <a:t>再对信号进行四次采样。这样一共进行</a:t>
            </a:r>
            <a:r>
              <a:rPr lang="en-US" altLang="zh-CN" dirty="0"/>
              <a:t>4</a:t>
            </a:r>
            <a:r>
              <a:rPr lang="zh-CN" altLang="en-US" dirty="0"/>
              <a:t>轮激发，进行</a:t>
            </a:r>
            <a:r>
              <a:rPr lang="en-US" altLang="zh-CN" dirty="0"/>
              <a:t>16</a:t>
            </a:r>
            <a:r>
              <a:rPr lang="zh-CN" altLang="en-US" dirty="0"/>
              <a:t>次采样。</a:t>
            </a:r>
            <a:endParaRPr lang="en-US" altLang="zh-CN" dirty="0"/>
          </a:p>
          <a:p>
            <a:endParaRPr lang="en-US" altLang="zh-CN" dirty="0"/>
          </a:p>
          <a:p>
            <a:r>
              <a:rPr lang="zh-CN" altLang="en-US" dirty="0"/>
              <a:t>这样信号就由磁场梯度和时间两个变量决定的。两个不相干的变量就可以对应不同的维度，构成了正交基。</a:t>
            </a:r>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15</a:t>
            </a:fld>
            <a:endParaRPr lang="en-US" altLang="zh-CN"/>
          </a:p>
        </p:txBody>
      </p:sp>
    </p:spTree>
    <p:extLst>
      <p:ext uri="{BB962C8B-B14F-4D97-AF65-F5344CB8AC3E}">
        <p14:creationId xmlns:p14="http://schemas.microsoft.com/office/powerpoint/2010/main" val="49783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我们把两个方向的</a:t>
            </a:r>
            <a:r>
              <a:rPr lang="en-US" altLang="zh-CN" dirty="0"/>
              <a:t>gamma</a:t>
            </a:r>
            <a:r>
              <a:rPr lang="zh-CN" altLang="en-US" dirty="0"/>
              <a:t> </a:t>
            </a:r>
            <a:r>
              <a:rPr lang="en-US" altLang="zh-CN" dirty="0"/>
              <a:t>Gt</a:t>
            </a:r>
            <a:r>
              <a:rPr lang="zh-CN" altLang="en-US" dirty="0"/>
              <a:t> 记为</a:t>
            </a:r>
            <a:r>
              <a:rPr lang="en-US" altLang="zh-CN" dirty="0"/>
              <a:t>k</a:t>
            </a:r>
            <a:r>
              <a:rPr lang="zh-CN" altLang="en-US" dirty="0"/>
              <a:t>，信号就可以写成空间频率域形式，也就是</a:t>
            </a:r>
            <a:r>
              <a:rPr lang="en-US" altLang="zh-CN" dirty="0"/>
              <a:t>K</a:t>
            </a:r>
            <a:r>
              <a:rPr lang="zh-CN" altLang="en-US" dirty="0"/>
              <a:t>空间。</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因为前面是积分符号，所以每个</a:t>
            </a:r>
            <a:r>
              <a:rPr lang="en-US" altLang="zh-CN" dirty="0"/>
              <a:t>K</a:t>
            </a:r>
            <a:r>
              <a:rPr lang="zh-CN" altLang="en-US" dirty="0"/>
              <a:t>空间的数据点都包含有关最终图像中所有像素的空间频率和相位信息。</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K</a:t>
            </a:r>
            <a:r>
              <a:rPr lang="zh-CN" altLang="en-US" dirty="0"/>
              <a:t>空间中心为低频信息，主要决定图像的轮廓；</a:t>
            </a:r>
            <a:r>
              <a:rPr lang="en-US" altLang="zh-CN" dirty="0"/>
              <a:t>K</a:t>
            </a:r>
            <a:r>
              <a:rPr lang="zh-CN" altLang="en-US" dirty="0"/>
              <a:t>空间周围包含高频信息，决定图像的边缘和细节。</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这里我们让这个</a:t>
            </a:r>
            <a:r>
              <a:rPr lang="en-US" altLang="zh-CN" dirty="0"/>
              <a:t>k</a:t>
            </a:r>
            <a:r>
              <a:rPr lang="zh-CN" altLang="en-US" dirty="0"/>
              <a:t>空间通过一个高通滤波器，低频信息全都被过滤掉了。可以看到得到的图像只有高频的信息。</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通过一个低通滤波器，图像的高频细节被过滤掉了，变得更加模糊了。</a:t>
            </a:r>
            <a:endParaRPr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16</a:t>
            </a:fld>
            <a:endParaRPr lang="en-US" altLang="zh-CN"/>
          </a:p>
        </p:txBody>
      </p:sp>
    </p:spTree>
    <p:extLst>
      <p:ext uri="{BB962C8B-B14F-4D97-AF65-F5344CB8AC3E}">
        <p14:creationId xmlns:p14="http://schemas.microsoft.com/office/powerpoint/2010/main" val="389283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所以从人体各位置质子密度到</a:t>
            </a:r>
            <a:r>
              <a:rPr kumimoji="1" lang="en-US" altLang="zh-CN" dirty="0"/>
              <a:t>K</a:t>
            </a:r>
            <a:r>
              <a:rPr kumimoji="1" lang="zh-CN" altLang="en-US" dirty="0"/>
              <a:t>空间的这个傅里叶变换，我们称为前向模型。</a:t>
            </a:r>
            <a:endParaRPr kumimoji="1" lang="en-US" altLang="zh-CN" dirty="0"/>
          </a:p>
          <a:p>
            <a:endParaRPr kumimoji="1" lang="en-US" altLang="zh-CN" dirty="0"/>
          </a:p>
          <a:p>
            <a:r>
              <a:rPr kumimoji="1" lang="zh-CN" altLang="en-US" dirty="0"/>
              <a:t>因为计算机只能处理离散的值。如果我们有一张大小为</a:t>
            </a:r>
            <a:r>
              <a:rPr kumimoji="1" lang="en-US" altLang="zh-CN" dirty="0" err="1"/>
              <a:t>MxN</a:t>
            </a:r>
            <a:r>
              <a:rPr kumimoji="1" lang="zh-CN" altLang="en-US" dirty="0"/>
              <a:t>的图像，我们可以通过一个离散傅里叶变换，把它变换到</a:t>
            </a:r>
            <a:r>
              <a:rPr kumimoji="1" lang="en-US" altLang="zh-CN" dirty="0"/>
              <a:t>k</a:t>
            </a:r>
            <a:r>
              <a:rPr kumimoji="1" lang="zh-CN" altLang="en-US" dirty="0"/>
              <a:t>空间。</a:t>
            </a:r>
            <a:r>
              <a:rPr kumimoji="1" lang="en-US" altLang="zh-CN" dirty="0"/>
              <a:t>K</a:t>
            </a:r>
            <a:r>
              <a:rPr kumimoji="1" lang="zh-CN" altLang="en-US" dirty="0"/>
              <a:t>空间的大小也是</a:t>
            </a:r>
            <a:r>
              <a:rPr kumimoji="1" lang="en-US" altLang="zh-CN" dirty="0" err="1"/>
              <a:t>MxN</a:t>
            </a:r>
            <a:r>
              <a:rPr kumimoji="1" lang="zh-CN" altLang="en-US" dirty="0"/>
              <a:t>。</a:t>
            </a:r>
            <a:endParaRPr kumimoji="1" lang="en-US" altLang="zh-CN" dirty="0"/>
          </a:p>
          <a:p>
            <a:endParaRPr kumimoji="1" lang="en-US" altLang="zh-CN" dirty="0"/>
          </a:p>
          <a:p>
            <a:r>
              <a:rPr kumimoji="1" lang="zh-CN" altLang="en-US" dirty="0"/>
              <a:t>我们可以把</a:t>
            </a:r>
            <a:r>
              <a:rPr kumimoji="1" lang="en-US" altLang="zh-CN" dirty="0"/>
              <a:t>K</a:t>
            </a:r>
            <a:r>
              <a:rPr kumimoji="1" lang="zh-CN" altLang="en-US" dirty="0"/>
              <a:t>空间和图像拉伸成两个向量，分别记作</a:t>
            </a:r>
            <a:r>
              <a:rPr kumimoji="1" lang="en-US" altLang="zh-CN" dirty="0"/>
              <a:t>k</a:t>
            </a:r>
            <a:r>
              <a:rPr kumimoji="1" lang="zh-CN" altLang="en-US" dirty="0"/>
              <a:t>和</a:t>
            </a:r>
            <a:r>
              <a:rPr kumimoji="1" lang="en-US" altLang="zh-CN" dirty="0"/>
              <a:t>x</a:t>
            </a:r>
            <a:r>
              <a:rPr kumimoji="1" lang="zh-CN" altLang="en-US" dirty="0"/>
              <a:t>，长度都为</a:t>
            </a:r>
            <a:r>
              <a:rPr kumimoji="1" lang="en-US" altLang="zh-CN" dirty="0" err="1"/>
              <a:t>MxN</a:t>
            </a:r>
            <a:r>
              <a:rPr kumimoji="1" lang="zh-CN" altLang="en-US" dirty="0"/>
              <a:t>。</a:t>
            </a:r>
            <a:endParaRPr kumimoji="1" lang="en-US" altLang="zh-CN" dirty="0"/>
          </a:p>
          <a:p>
            <a:endParaRPr kumimoji="1" lang="en-US" altLang="zh-CN" dirty="0"/>
          </a:p>
          <a:p>
            <a:r>
              <a:rPr kumimoji="1" lang="zh-CN" altLang="en-US" dirty="0"/>
              <a:t>上面这个离散傅里叶变换的过程可以通过一个傅里叶编码矩阵</a:t>
            </a:r>
            <a:r>
              <a:rPr kumimoji="1" lang="en-US" altLang="zh-CN" dirty="0"/>
              <a:t>E</a:t>
            </a:r>
            <a:r>
              <a:rPr kumimoji="1" lang="zh-CN" altLang="en-US" dirty="0"/>
              <a:t>来进行，矩阵大小是</a:t>
            </a:r>
            <a:r>
              <a:rPr kumimoji="1" lang="en-US" altLang="zh-CN" dirty="0" err="1"/>
              <a:t>MNxMN</a:t>
            </a:r>
            <a:r>
              <a:rPr kumimoji="1" lang="zh-CN" altLang="en-US" dirty="0"/>
              <a:t>。</a:t>
            </a:r>
            <a:endParaRPr kumimoji="1" lang="en-US" altLang="zh-CN" dirty="0"/>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17</a:t>
            </a:fld>
            <a:endParaRPr lang="en-US" altLang="zh-CN"/>
          </a:p>
        </p:txBody>
      </p:sp>
    </p:spTree>
    <p:extLst>
      <p:ext uri="{BB962C8B-B14F-4D97-AF65-F5344CB8AC3E}">
        <p14:creationId xmlns:p14="http://schemas.microsoft.com/office/powerpoint/2010/main" val="3325242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dirty="0"/>
              <a:t>在</a:t>
            </a:r>
            <a:r>
              <a:rPr kumimoji="1" lang="en-US" altLang="zh-CN" sz="1200" dirty="0"/>
              <a:t>MRI</a:t>
            </a:r>
            <a:r>
              <a:rPr kumimoji="1" lang="zh-CN" altLang="en-US" sz="1200" dirty="0"/>
              <a:t>重建场景下，我们得到的是</a:t>
            </a:r>
            <a:r>
              <a:rPr kumimoji="1" lang="en-US" altLang="zh-CN" sz="1200" dirty="0"/>
              <a:t>k</a:t>
            </a:r>
            <a:r>
              <a:rPr kumimoji="1" lang="zh-CN" altLang="en-US" sz="1200" dirty="0"/>
              <a:t>空间数据，要求原始图像</a:t>
            </a:r>
            <a:r>
              <a:rPr kumimoji="1" lang="en-US" altLang="zh-CN" sz="1200" i="1" dirty="0"/>
              <a:t>x</a:t>
            </a:r>
          </a:p>
          <a:p>
            <a:endParaRPr kumimoji="1" lang="en-US" altLang="zh-CN" dirty="0"/>
          </a:p>
          <a:p>
            <a:r>
              <a:rPr kumimoji="1" lang="zh-CN" altLang="en-US" dirty="0"/>
              <a:t>所以重建其实是从</a:t>
            </a:r>
            <a:r>
              <a:rPr kumimoji="1" lang="en-US" altLang="zh-CN" dirty="0"/>
              <a:t>k</a:t>
            </a:r>
            <a:r>
              <a:rPr kumimoji="1" lang="zh-CN" altLang="en-US" dirty="0"/>
              <a:t>空间得到图像的过程，是前向模型的一个逆问题。</a:t>
            </a:r>
            <a:endParaRPr kumimoji="1" lang="en-US" altLang="zh-CN" dirty="0"/>
          </a:p>
          <a:p>
            <a:endParaRPr kumimoji="1" lang="en-US" altLang="zh-CN" dirty="0"/>
          </a:p>
          <a:p>
            <a:r>
              <a:rPr kumimoji="1" lang="zh-CN" altLang="en-US" dirty="0"/>
              <a:t>所以我们可以用离散傅里叶逆变换来把</a:t>
            </a:r>
            <a:r>
              <a:rPr kumimoji="1" lang="en-US" altLang="zh-CN" dirty="0"/>
              <a:t>k</a:t>
            </a:r>
            <a:r>
              <a:rPr kumimoji="1" lang="zh-CN" altLang="en-US" dirty="0"/>
              <a:t>空间转换为图像。</a:t>
            </a:r>
            <a:endParaRPr kumimoji="1" lang="en-US" altLang="zh-CN" dirty="0"/>
          </a:p>
          <a:p>
            <a:endParaRPr kumimoji="1" lang="en-US" altLang="zh-CN" dirty="0"/>
          </a:p>
          <a:p>
            <a:r>
              <a:rPr kumimoji="1" lang="zh-CN" altLang="en-US" dirty="0"/>
              <a:t>也等同于对傅里叶编码矩阵</a:t>
            </a:r>
            <a:r>
              <a:rPr kumimoji="1" lang="en-US" altLang="zh-CN" dirty="0"/>
              <a:t>E</a:t>
            </a:r>
            <a:r>
              <a:rPr kumimoji="1" lang="zh-CN" altLang="en-US" dirty="0"/>
              <a:t>求逆再乘以</a:t>
            </a:r>
            <a:r>
              <a:rPr kumimoji="1" lang="en-US" altLang="zh-CN" dirty="0"/>
              <a:t>k</a:t>
            </a:r>
            <a:r>
              <a:rPr kumimoji="1" lang="zh-CN" altLang="en-US" dirty="0"/>
              <a:t>。</a:t>
            </a:r>
            <a:endParaRPr kumimoji="1" lang="en-US" altLang="zh-CN" dirty="0"/>
          </a:p>
          <a:p>
            <a:endParaRPr kumimoji="1" lang="en-US" altLang="zh-CN" dirty="0"/>
          </a:p>
          <a:p>
            <a:r>
              <a:rPr kumimoji="1" lang="zh-CN" altLang="en-US" dirty="0"/>
              <a:t>但实际中因为复杂度的问题，我们不会直接求逆，而是用快速傅里叶变换。</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18</a:t>
            </a:fld>
            <a:endParaRPr lang="en-US" altLang="zh-CN"/>
          </a:p>
        </p:txBody>
      </p:sp>
    </p:spTree>
    <p:extLst>
      <p:ext uri="{BB962C8B-B14F-4D97-AF65-F5344CB8AC3E}">
        <p14:creationId xmlns:p14="http://schemas.microsoft.com/office/powerpoint/2010/main" val="2478724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然后我们开始进入欠采样的部分。</a:t>
            </a:r>
            <a:endParaRPr lang="en-US" altLang="zh-CN" dirty="0"/>
          </a:p>
          <a:p>
            <a:endParaRPr lang="en-US" altLang="zh-CN" dirty="0"/>
          </a:p>
          <a:p>
            <a:r>
              <a:rPr lang="zh-CN" altLang="en-US" dirty="0"/>
              <a:t>首先介绍我们为什么需要欠采样。</a:t>
            </a:r>
            <a:endParaRPr lang="en-US" altLang="zh-CN" dirty="0"/>
          </a:p>
          <a:p>
            <a:endParaRPr lang="en-US" altLang="zh-CN" dirty="0"/>
          </a:p>
          <a:p>
            <a:r>
              <a:rPr lang="zh-CN" altLang="en-US" dirty="0"/>
              <a:t>磁共振图像要求一般最低是</a:t>
            </a:r>
            <a:r>
              <a:rPr lang="en-US" altLang="zh-CN" dirty="0"/>
              <a:t>256x</a:t>
            </a:r>
            <a:r>
              <a:rPr lang="en" altLang="zh-CN" dirty="0"/>
              <a:t>256</a:t>
            </a:r>
            <a:r>
              <a:rPr lang="zh-CN" altLang="en-US" dirty="0"/>
              <a:t>像素。根据我们前面讲的采样过程，那就需要改变</a:t>
            </a:r>
            <a:r>
              <a:rPr lang="en-US" altLang="zh-CN" dirty="0"/>
              <a:t>256</a:t>
            </a:r>
            <a:r>
              <a:rPr lang="zh-CN" altLang="en-US" dirty="0"/>
              <a:t>次</a:t>
            </a:r>
            <a:r>
              <a:rPr lang="en" altLang="zh-CN" dirty="0"/>
              <a:t>G_{y}</a:t>
            </a:r>
            <a:r>
              <a:rPr lang="zh-CN" altLang="en" dirty="0"/>
              <a:t>，</a:t>
            </a:r>
            <a:r>
              <a:rPr lang="zh-CN" altLang="en-US" dirty="0"/>
              <a:t>激发</a:t>
            </a:r>
            <a:r>
              <a:rPr lang="en-US" altLang="zh-CN" dirty="0"/>
              <a:t>256</a:t>
            </a:r>
            <a:r>
              <a:rPr lang="zh-CN" altLang="en-US" dirty="0"/>
              <a:t>次射频脉冲，得到</a:t>
            </a:r>
            <a:r>
              <a:rPr lang="en-US" altLang="zh-CN" dirty="0"/>
              <a:t>256</a:t>
            </a:r>
            <a:r>
              <a:rPr lang="zh-CN" altLang="en-US" dirty="0"/>
              <a:t>个信号，对每个信号采样</a:t>
            </a:r>
            <a:r>
              <a:rPr lang="en-US" altLang="zh-CN" dirty="0"/>
              <a:t>256</a:t>
            </a:r>
            <a:r>
              <a:rPr lang="zh-CN" altLang="en-US" dirty="0"/>
              <a:t>次。</a:t>
            </a:r>
            <a:endParaRPr lang="en-US" altLang="zh-CN" dirty="0"/>
          </a:p>
          <a:p>
            <a:endParaRPr kumimoji="1" lang="en-US" altLang="zh-CN" dirty="0"/>
          </a:p>
          <a:p>
            <a:r>
              <a:rPr kumimoji="1" lang="zh-CN" altLang="en-US" dirty="0"/>
              <a:t>这样是很慢的。如果大家做过磁共振的话就知道，做一次可能要几个小时。</a:t>
            </a:r>
            <a:endParaRPr kumimoji="1" lang="en-US" altLang="zh-CN" dirty="0"/>
          </a:p>
          <a:p>
            <a:endParaRPr kumimoji="1" lang="en-US" altLang="zh-CN" dirty="0"/>
          </a:p>
          <a:p>
            <a:r>
              <a:rPr kumimoji="1" lang="zh-CN" altLang="en-US" dirty="0"/>
              <a:t>所以我们需要做欠采样，减少采样次数来加速成像过程。</a:t>
            </a:r>
            <a:endParaRPr kumimoji="1" lang="en-US" altLang="zh-CN" dirty="0"/>
          </a:p>
          <a:p>
            <a:endParaRPr kumimoji="1" lang="en-US" altLang="zh-CN" dirty="0"/>
          </a:p>
          <a:p>
            <a:r>
              <a:rPr kumimoji="1" lang="zh-CN" altLang="en-US" dirty="0"/>
              <a:t>这里我们把全采样和欠采样次数的比值叫做加速倍数</a:t>
            </a:r>
            <a:r>
              <a:rPr kumimoji="1" lang="en-US" altLang="zh-CN" dirty="0"/>
              <a:t>R</a:t>
            </a:r>
            <a:endParaRPr kumimoji="1" lang="zh-CN" altLang="en-US" dirty="0"/>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19</a:t>
            </a:fld>
            <a:endParaRPr lang="en-US" altLang="zh-CN"/>
          </a:p>
        </p:txBody>
      </p:sp>
    </p:spTree>
    <p:extLst>
      <p:ext uri="{BB962C8B-B14F-4D97-AF65-F5344CB8AC3E}">
        <p14:creationId xmlns:p14="http://schemas.microsoft.com/office/powerpoint/2010/main" val="235852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我们的主要内容是磁共振成像的原理和一些重建算法。</a:t>
            </a:r>
            <a:endParaRPr kumimoji="1" lang="en-US" altLang="zh-CN" dirty="0"/>
          </a:p>
          <a:p>
            <a:endParaRPr kumimoji="1" lang="en-US" altLang="zh-CN" dirty="0"/>
          </a:p>
          <a:p>
            <a:r>
              <a:rPr kumimoji="1" lang="zh-CN" altLang="en-US" dirty="0"/>
              <a:t>我们首先会详细介绍磁共振成像的原理。因为只有懂得了成像原理，才能理解磁共振图像重建的意义。</a:t>
            </a:r>
            <a:endParaRPr kumimoji="1" lang="en-US" altLang="zh-CN" dirty="0"/>
          </a:p>
          <a:p>
            <a:endParaRPr kumimoji="1" lang="en-US" altLang="zh-CN" dirty="0"/>
          </a:p>
          <a:p>
            <a:r>
              <a:rPr kumimoji="1" lang="zh-CN" altLang="en-US" dirty="0"/>
              <a:t>之后我们会介绍重建的意义和不同的重建方法。</a:t>
            </a:r>
            <a:endParaRPr kumimoji="1" lang="en-US" altLang="zh-CN" dirty="0"/>
          </a:p>
          <a:p>
            <a:endParaRPr kumimoji="1" lang="en-US" altLang="zh-CN" dirty="0"/>
          </a:p>
          <a:p>
            <a:r>
              <a:rPr kumimoji="1" lang="zh-CN" altLang="en-US" dirty="0"/>
              <a:t>大家有问题的话可以随时打断。</a:t>
            </a: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2</a:t>
            </a:fld>
            <a:endParaRPr lang="en-US" altLang="zh-CN"/>
          </a:p>
        </p:txBody>
      </p:sp>
    </p:spTree>
    <p:extLst>
      <p:ext uri="{BB962C8B-B14F-4D97-AF65-F5344CB8AC3E}">
        <p14:creationId xmlns:p14="http://schemas.microsoft.com/office/powerpoint/2010/main" val="385036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当然我们减少了样本点肯定会带来信息损失。</a:t>
            </a:r>
            <a:endParaRPr kumimoji="1" lang="en-US" altLang="zh-CN" dirty="0"/>
          </a:p>
          <a:p>
            <a:endParaRPr kumimoji="1" lang="en-US" altLang="zh-CN" dirty="0"/>
          </a:p>
          <a:p>
            <a:r>
              <a:rPr kumimoji="1" lang="zh-CN" altLang="en-US" dirty="0"/>
              <a:t>我们有不同的欠采样方法。比如说这里展示的有笛卡尔轨迹，放射性轨迹，还有随机轨迹。</a:t>
            </a:r>
            <a:endParaRPr kumimoji="1" lang="en-US" altLang="zh-CN" dirty="0"/>
          </a:p>
          <a:p>
            <a:endParaRPr kumimoji="1" lang="en-US" altLang="zh-CN" dirty="0"/>
          </a:p>
          <a:p>
            <a:r>
              <a:rPr kumimoji="1" lang="zh-CN" altLang="en-US" dirty="0"/>
              <a:t>这些不同采样的</a:t>
            </a:r>
            <a:r>
              <a:rPr kumimoji="1" lang="en-US" altLang="zh-CN" dirty="0"/>
              <a:t>k</a:t>
            </a:r>
            <a:r>
              <a:rPr kumimoji="1" lang="zh-CN" altLang="en-US" dirty="0"/>
              <a:t>空间通过傅里叶变换可以得到下面的图像。</a:t>
            </a:r>
            <a:endParaRPr kumimoji="1" lang="en-US" altLang="zh-CN" dirty="0"/>
          </a:p>
          <a:p>
            <a:endParaRPr kumimoji="1" lang="en-US" altLang="zh-CN" dirty="0"/>
          </a:p>
          <a:p>
            <a:r>
              <a:rPr kumimoji="1" lang="zh-CN" altLang="en-US" dirty="0"/>
              <a:t>我们可以看到，由于奈奎斯特采样定律。这些图像都有不同程度的混叠。</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20</a:t>
            </a:fld>
            <a:endParaRPr lang="en-US" altLang="zh-CN"/>
          </a:p>
        </p:txBody>
      </p:sp>
    </p:spTree>
    <p:extLst>
      <p:ext uri="{BB962C8B-B14F-4D97-AF65-F5344CB8AC3E}">
        <p14:creationId xmlns:p14="http://schemas.microsoft.com/office/powerpoint/2010/main" val="1640172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欠采样实际上会减少我们的观测值，使我们的傅里叶编码矩阵变矮。</a:t>
            </a:r>
            <a:endParaRPr lang="en-US" altLang="zh-CN" dirty="0"/>
          </a:p>
          <a:p>
            <a:endParaRPr lang="en-US" altLang="zh-CN" dirty="0"/>
          </a:p>
          <a:p>
            <a:r>
              <a:rPr lang="zh-CN" altLang="en-US" dirty="0"/>
              <a:t>也就是未知数不变但是方程变少。会有无数的</a:t>
            </a:r>
            <a:r>
              <a:rPr lang="en-US" altLang="zh-CN" dirty="0"/>
              <a:t>x</a:t>
            </a:r>
            <a:r>
              <a:rPr lang="zh-CN" altLang="en-US" dirty="0"/>
              <a:t>满足</a:t>
            </a:r>
            <a:r>
              <a:rPr lang="en-US" altLang="zh-CN" dirty="0"/>
              <a:t>k=Ex</a:t>
            </a:r>
            <a:r>
              <a:rPr lang="zh-CN" altLang="en-US" dirty="0"/>
              <a:t>。</a:t>
            </a:r>
            <a:endParaRPr lang="en-US" altLang="zh-CN" dirty="0"/>
          </a:p>
          <a:p>
            <a:endParaRPr lang="en-US" altLang="zh-CN" dirty="0"/>
          </a:p>
          <a:p>
            <a:r>
              <a:rPr lang="zh-CN" altLang="en-US" dirty="0"/>
              <a:t>那在这种情况下我们可以用最小二乘法来找</a:t>
            </a:r>
            <a:r>
              <a:rPr lang="en-US" altLang="zh-CN" dirty="0"/>
              <a:t>x</a:t>
            </a:r>
            <a:r>
              <a:rPr lang="zh-CN" altLang="en-US" dirty="0"/>
              <a:t>。是可以得到解析解的，就是</a:t>
            </a:r>
            <a:r>
              <a:rPr lang="en-US" altLang="zh-CN" dirty="0"/>
              <a:t>E</a:t>
            </a:r>
            <a:r>
              <a:rPr lang="zh-CN" altLang="en-US" dirty="0"/>
              <a:t>的伪逆乘以</a:t>
            </a:r>
            <a:r>
              <a:rPr lang="en-US" altLang="zh-CN" dirty="0"/>
              <a:t>k</a:t>
            </a:r>
            <a:r>
              <a:rPr lang="zh-CN" altLang="en-US" dirty="0"/>
              <a:t>。</a:t>
            </a:r>
            <a:endParaRPr lang="en-US" altLang="zh-CN" dirty="0"/>
          </a:p>
          <a:p>
            <a:endParaRPr lang="en-US" altLang="zh-CN" dirty="0"/>
          </a:p>
          <a:p>
            <a:r>
              <a:rPr lang="zh-CN" altLang="en-US" dirty="0"/>
              <a:t>但是这里有问题就是</a:t>
            </a:r>
            <a:r>
              <a:rPr lang="en-US" altLang="zh-CN" dirty="0"/>
              <a:t>E</a:t>
            </a:r>
            <a:r>
              <a:rPr lang="zh-CN" altLang="en-US" dirty="0"/>
              <a:t>是病态的。病态的意思就是解对于噪声很敏感，对</a:t>
            </a:r>
            <a:r>
              <a:rPr lang="en-US" altLang="zh-CN" dirty="0"/>
              <a:t>E</a:t>
            </a:r>
            <a:r>
              <a:rPr lang="zh-CN" altLang="en-US" dirty="0"/>
              <a:t>或者</a:t>
            </a:r>
            <a:r>
              <a:rPr lang="en-US" altLang="zh-CN" dirty="0"/>
              <a:t>k</a:t>
            </a:r>
            <a:r>
              <a:rPr lang="zh-CN" altLang="en-US" dirty="0"/>
              <a:t>进行微小的扰动，</a:t>
            </a:r>
            <a:r>
              <a:rPr lang="en-US" altLang="zh-CN" dirty="0"/>
              <a:t>x</a:t>
            </a:r>
            <a:r>
              <a:rPr lang="zh-CN" altLang="en-US" dirty="0"/>
              <a:t>就会有很大的变化。</a:t>
            </a:r>
            <a:endParaRPr lang="en-US" altLang="zh-CN" dirty="0"/>
          </a:p>
          <a:p>
            <a:endParaRPr lang="en-US" altLang="zh-CN" dirty="0"/>
          </a:p>
          <a:p>
            <a:r>
              <a:rPr lang="zh-CN" altLang="en-US" dirty="0"/>
              <a:t>这在现实中肯定是不行的。因为磁共振仪器采集到的信号肯定是有噪声的。</a:t>
            </a:r>
            <a:endParaRPr lang="en-US" altLang="zh-CN" dirty="0"/>
          </a:p>
          <a:p>
            <a:endParaRPr lang="en-US" altLang="zh-CN" dirty="0"/>
          </a:p>
          <a:p>
            <a:r>
              <a:rPr lang="en-US" altLang="zh-CN" dirty="0"/>
              <a:t>\hat{x}</a:t>
            </a:r>
            <a:r>
              <a:rPr lang="en" altLang="zh-CN" dirty="0"/>
              <a:t> = </a:t>
            </a:r>
            <a:r>
              <a:rPr lang="en" altLang="zh-CN" dirty="0">
                <a:effectLst/>
                <a:latin typeface="inherit"/>
              </a:rPr>
              <a:t>\underset</a:t>
            </a:r>
            <a:r>
              <a:rPr lang="en" altLang="zh-CN" dirty="0"/>
              <a:t>{x}{</a:t>
            </a:r>
            <a:r>
              <a:rPr lang="en" altLang="zh-CN" dirty="0">
                <a:effectLst/>
                <a:latin typeface="inherit"/>
              </a:rPr>
              <a:t>\</a:t>
            </a:r>
            <a:r>
              <a:rPr lang="en" altLang="zh-CN" dirty="0" err="1">
                <a:effectLst/>
                <a:latin typeface="inherit"/>
              </a:rPr>
              <a:t>mathrm</a:t>
            </a:r>
            <a:r>
              <a:rPr lang="en" altLang="zh-CN" dirty="0"/>
              <a:t>{</a:t>
            </a:r>
            <a:r>
              <a:rPr lang="en" altLang="zh-CN" dirty="0" err="1"/>
              <a:t>argm</a:t>
            </a:r>
            <a:r>
              <a:rPr lang="en-US" altLang="zh-CN" dirty="0"/>
              <a:t>in</a:t>
            </a:r>
            <a:r>
              <a:rPr lang="en" altLang="zh-CN" dirty="0"/>
              <a:t>}}</a:t>
            </a:r>
            <a:r>
              <a:rPr lang="en-US" altLang="zh-CN" dirty="0"/>
              <a:t>\,</a:t>
            </a:r>
            <a:r>
              <a:rPr lang="zh-CN" altLang="en-US" dirty="0"/>
              <a:t> </a:t>
            </a:r>
            <a:r>
              <a:rPr lang="en-US" altLang="zh-CN" dirty="0"/>
              <a:t>||Ex-k||_{2}^{2}</a:t>
            </a:r>
          </a:p>
          <a:p>
            <a:endParaRPr kumimoji="1" lang="en-US" altLang="zh-CN" dirty="0"/>
          </a:p>
          <a:p>
            <a:r>
              <a:rPr kumimoji="1" lang="en-US" altLang="zh-CN" dirty="0"/>
              <a:t>\hat{x}</a:t>
            </a:r>
            <a:r>
              <a:rPr kumimoji="1" lang="zh-CN" altLang="en-US" dirty="0"/>
              <a:t> </a:t>
            </a:r>
            <a:r>
              <a:rPr kumimoji="1" lang="en-US" altLang="zh-CN" dirty="0"/>
              <a:t>=</a:t>
            </a:r>
            <a:r>
              <a:rPr kumimoji="1" lang="zh-CN" altLang="en-US" dirty="0"/>
              <a:t> </a:t>
            </a:r>
            <a:r>
              <a:rPr kumimoji="1" lang="en-US" altLang="zh-CN" dirty="0"/>
              <a:t>E^{+}</a:t>
            </a:r>
            <a:r>
              <a:rPr kumimoji="1" lang="zh-CN" altLang="en-US" dirty="0"/>
              <a:t> </a:t>
            </a:r>
            <a:r>
              <a:rPr kumimoji="1" lang="en-US" altLang="zh-CN" dirty="0"/>
              <a:t>k</a:t>
            </a:r>
          </a:p>
          <a:p>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E^{+}</a:t>
            </a:r>
            <a:r>
              <a:rPr kumimoji="1" lang="zh-CN" altLang="en-US" dirty="0"/>
              <a:t> </a:t>
            </a:r>
            <a:r>
              <a:rPr kumimoji="1" lang="en-US" altLang="zh-CN" dirty="0"/>
              <a:t>=</a:t>
            </a:r>
            <a:r>
              <a:rPr kumimoji="1" lang="zh-CN" altLang="en-US" dirty="0"/>
              <a:t> </a:t>
            </a:r>
            <a:r>
              <a:rPr kumimoji="1" lang="en-US" altLang="zh-CN" dirty="0"/>
              <a:t>(E^{H}E)^{-1}E^{H}</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21</a:t>
            </a:fld>
            <a:endParaRPr lang="en-US" altLang="zh-CN"/>
          </a:p>
        </p:txBody>
      </p:sp>
    </p:spTree>
    <p:extLst>
      <p:ext uri="{BB962C8B-B14F-4D97-AF65-F5344CB8AC3E}">
        <p14:creationId xmlns:p14="http://schemas.microsoft.com/office/powerpoint/2010/main" val="1080718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为了解决噪声的问题，可以引入正则化项，根据先验知识让重建后的图像满足一些好的性质，提高解对于噪声的鲁棒性。这里的正则化项比较常见的就有</a:t>
            </a:r>
            <a:r>
              <a:rPr kumimoji="1" lang="en-US" altLang="zh-CN" dirty="0"/>
              <a:t>L1</a:t>
            </a:r>
            <a:r>
              <a:rPr kumimoji="1" lang="zh-CN" altLang="en-US" dirty="0"/>
              <a:t>，</a:t>
            </a:r>
            <a:r>
              <a:rPr kumimoji="1" lang="en-US" altLang="zh-CN" dirty="0"/>
              <a:t>L2</a:t>
            </a:r>
            <a:r>
              <a:rPr kumimoji="1" lang="zh-CN" altLang="en-US" dirty="0"/>
              <a:t>，全变分。</a:t>
            </a:r>
            <a:endParaRPr kumimoji="1" lang="en-US" altLang="zh-CN" dirty="0"/>
          </a:p>
          <a:p>
            <a:endParaRPr kumimoji="1" lang="en-US" altLang="zh-CN" dirty="0"/>
          </a:p>
          <a:p>
            <a:r>
              <a:rPr lang="zh-CN" altLang="en-US" b="0" i="0" u="none" strike="noStrike" dirty="0">
                <a:solidFill>
                  <a:srgbClr val="121212"/>
                </a:solidFill>
                <a:effectLst/>
                <a:latin typeface="-apple-system"/>
              </a:rPr>
              <a:t>这里全变分的基本思想是，如果图像的细节有很多高频信息（如尖刺、噪点等），那么整幅图像的梯度幅值之和（</a:t>
            </a:r>
            <a:r>
              <a:rPr lang="zh-CN" altLang="en-US" b="1" i="0" u="none" strike="noStrike" dirty="0">
                <a:solidFill>
                  <a:srgbClr val="121212"/>
                </a:solidFill>
                <a:effectLst/>
                <a:latin typeface="-apple-system"/>
              </a:rPr>
              <a:t>全变分</a:t>
            </a:r>
            <a:r>
              <a:rPr lang="zh-CN" altLang="en-US" b="0" i="0" u="none" strike="noStrike" dirty="0">
                <a:solidFill>
                  <a:srgbClr val="121212"/>
                </a:solidFill>
                <a:effectLst/>
                <a:latin typeface="-apple-system"/>
              </a:rPr>
              <a:t>）是比较大的，如果能够使整幅图像的梯度之和降低，就达到了去噪的目的。</a:t>
            </a:r>
            <a:endParaRPr kumimoji="1" lang="en-US" altLang="zh-CN" dirty="0"/>
          </a:p>
          <a:p>
            <a:endParaRPr kumimoji="1" lang="en-US" altLang="zh-CN" dirty="0"/>
          </a:p>
          <a:p>
            <a:r>
              <a:rPr lang="zh-CN" altLang="en-US" b="0" i="0" u="none" strike="noStrike" dirty="0">
                <a:solidFill>
                  <a:srgbClr val="121212"/>
                </a:solidFill>
                <a:effectLst/>
                <a:latin typeface="-apple-system"/>
              </a:rPr>
              <a:t>上面这个式子就是 </a:t>
            </a:r>
            <a:r>
              <a:rPr lang="en" altLang="zh-CN" b="0" i="0" u="none" strike="noStrike" dirty="0">
                <a:solidFill>
                  <a:srgbClr val="121212"/>
                </a:solidFill>
                <a:effectLst/>
                <a:latin typeface="-apple-system"/>
              </a:rPr>
              <a:t>TV Loss</a:t>
            </a:r>
            <a:r>
              <a:rPr lang="zh-CN" altLang="en" b="0" i="0" u="none" strike="noStrike" dirty="0">
                <a:solidFill>
                  <a:srgbClr val="121212"/>
                </a:solidFill>
                <a:effectLst/>
                <a:latin typeface="-apple-system"/>
              </a:rPr>
              <a:t>，</a:t>
            </a:r>
            <a:r>
              <a:rPr lang="zh-CN" altLang="en-US" b="0" i="0" u="none" strike="noStrike" dirty="0">
                <a:solidFill>
                  <a:srgbClr val="121212"/>
                </a:solidFill>
                <a:effectLst/>
                <a:latin typeface="-apple-system"/>
              </a:rPr>
              <a:t>在优化模型时加上 </a:t>
            </a:r>
            <a:r>
              <a:rPr lang="en" altLang="zh-CN" b="0" i="0" u="none" strike="noStrike" dirty="0">
                <a:solidFill>
                  <a:srgbClr val="121212"/>
                </a:solidFill>
                <a:effectLst/>
                <a:latin typeface="-apple-system"/>
              </a:rPr>
              <a:t>TV Loss </a:t>
            </a:r>
            <a:r>
              <a:rPr lang="zh-CN" altLang="en-US" b="0" i="0" u="none" strike="noStrike" dirty="0">
                <a:solidFill>
                  <a:srgbClr val="121212"/>
                </a:solidFill>
                <a:effectLst/>
                <a:latin typeface="-apple-system"/>
              </a:rPr>
              <a:t>作为惩罚项可以使生成的图像更加平滑。虽然可以去除噪声，但也会使边界模糊</a:t>
            </a:r>
            <a:r>
              <a:rPr lang="en-US" altLang="zh-CN" b="0" i="0" u="none" strike="noStrike" dirty="0">
                <a:solidFill>
                  <a:srgbClr val="121212"/>
                </a:solidFill>
                <a:effectLst/>
                <a:latin typeface="-apple-system"/>
              </a:rPr>
              <a:t>,</a:t>
            </a:r>
            <a:r>
              <a:rPr lang="zh-CN" altLang="en-US" b="0" i="0" u="none" strike="noStrike" dirty="0">
                <a:solidFill>
                  <a:srgbClr val="121212"/>
                </a:solidFill>
                <a:effectLst/>
                <a:latin typeface="-apple-system"/>
              </a:rPr>
              <a:t>高频细节消失。</a:t>
            </a:r>
            <a:endParaRPr lang="en-US" altLang="zh-CN" b="0" i="0" u="none" strike="noStrike" dirty="0">
              <a:solidFill>
                <a:srgbClr val="121212"/>
              </a:solidFill>
              <a:effectLst/>
              <a:latin typeface="-apple-system"/>
            </a:endParaRPr>
          </a:p>
          <a:p>
            <a:endParaRPr lang="en-US" altLang="zh-CN" b="0" i="0" u="none" strike="noStrike" dirty="0">
              <a:solidFill>
                <a:srgbClr val="121212"/>
              </a:solidFill>
              <a:effectLst/>
              <a:latin typeface="-apple-system"/>
            </a:endParaRPr>
          </a:p>
          <a:p>
            <a:r>
              <a:rPr lang="zh-CN" altLang="en-US" b="0" i="0" u="none" strike="noStrike" dirty="0">
                <a:solidFill>
                  <a:srgbClr val="121212"/>
                </a:solidFill>
                <a:effectLst/>
                <a:latin typeface="-apple-system"/>
              </a:rPr>
              <a:t>这里我用全变分正则化迭代</a:t>
            </a:r>
            <a:r>
              <a:rPr lang="en-US" altLang="zh-CN" b="0" i="0" u="none" strike="noStrike" dirty="0">
                <a:solidFill>
                  <a:srgbClr val="121212"/>
                </a:solidFill>
                <a:effectLst/>
                <a:latin typeface="-apple-system"/>
              </a:rPr>
              <a:t>1000</a:t>
            </a:r>
            <a:r>
              <a:rPr lang="zh-CN" altLang="en-US" b="0" i="0" u="none" strike="noStrike" dirty="0">
                <a:solidFill>
                  <a:srgbClr val="121212"/>
                </a:solidFill>
                <a:effectLst/>
                <a:latin typeface="-apple-system"/>
              </a:rPr>
              <a:t>轮，系数分别为</a:t>
            </a:r>
            <a:r>
              <a:rPr lang="en-US" altLang="zh-CN" b="0" i="0" u="none" strike="noStrike" dirty="0">
                <a:solidFill>
                  <a:srgbClr val="121212"/>
                </a:solidFill>
                <a:effectLst/>
                <a:latin typeface="-apple-system"/>
              </a:rPr>
              <a:t>0.1</a:t>
            </a:r>
            <a:r>
              <a:rPr lang="zh-CN" altLang="en-US" b="0" i="0" u="none" strike="noStrike" dirty="0">
                <a:solidFill>
                  <a:srgbClr val="121212"/>
                </a:solidFill>
                <a:effectLst/>
                <a:latin typeface="-apple-system"/>
              </a:rPr>
              <a:t>和</a:t>
            </a:r>
            <a:r>
              <a:rPr lang="en-US" altLang="zh-CN" b="0" i="0" u="none" strike="noStrike" dirty="0">
                <a:solidFill>
                  <a:srgbClr val="121212"/>
                </a:solidFill>
                <a:effectLst/>
                <a:latin typeface="-apple-system"/>
              </a:rPr>
              <a:t>0.5</a:t>
            </a:r>
            <a:r>
              <a:rPr lang="zh-CN" altLang="en-US" b="0" i="0" u="none" strike="noStrike" dirty="0">
                <a:solidFill>
                  <a:srgbClr val="121212"/>
                </a:solidFill>
                <a:effectLst/>
                <a:latin typeface="-apple-system"/>
              </a:rPr>
              <a:t>。可以看到虽然可以去除伪影，但是也会把图像的高频细节去除。</a:t>
            </a:r>
            <a:endParaRPr lang="en-US" altLang="zh-CN" b="0" i="0" u="none" strike="noStrike" dirty="0">
              <a:solidFill>
                <a:srgbClr val="121212"/>
              </a:solidFill>
              <a:effectLst/>
              <a:latin typeface="-apple-system"/>
            </a:endParaRPr>
          </a:p>
          <a:p>
            <a:endParaRPr kumimoji="1" lang="en-US" altLang="zh-CN" b="0" i="0" u="none" strike="noStrike" dirty="0">
              <a:solidFill>
                <a:srgbClr val="121212"/>
              </a:solidFill>
              <a:effectLst/>
              <a:latin typeface="-apple-system"/>
            </a:endParaRPr>
          </a:p>
          <a:p>
            <a:r>
              <a:rPr kumimoji="1" lang="en-US" altLang="zh-CN" b="0" i="0" u="none" strike="noStrike" dirty="0">
                <a:solidFill>
                  <a:srgbClr val="121212"/>
                </a:solidFill>
                <a:effectLst/>
                <a:latin typeface="-apple-system"/>
              </a:rPr>
              <a:t>R_{TV}(x)</a:t>
            </a:r>
            <a:r>
              <a:rPr kumimoji="1" lang="zh-CN" altLang="en-US" b="0" i="0" u="none" strike="noStrike" dirty="0">
                <a:solidFill>
                  <a:srgbClr val="121212"/>
                </a:solidFill>
                <a:effectLst/>
                <a:latin typeface="-apple-system"/>
              </a:rPr>
              <a:t> </a:t>
            </a:r>
            <a:r>
              <a:rPr kumimoji="1" lang="en-US" altLang="zh-CN" b="0" i="0" u="none" strike="noStrike" dirty="0">
                <a:solidFill>
                  <a:srgbClr val="121212"/>
                </a:solidFill>
                <a:effectLst/>
                <a:latin typeface="-apple-system"/>
              </a:rPr>
              <a:t>=</a:t>
            </a:r>
            <a:r>
              <a:rPr kumimoji="1" lang="zh-CN" altLang="en-US" b="0" i="0" u="none" strike="noStrike" dirty="0">
                <a:solidFill>
                  <a:srgbClr val="121212"/>
                </a:solidFill>
                <a:effectLst/>
                <a:latin typeface="-apple-system"/>
              </a:rPr>
              <a:t> </a:t>
            </a:r>
            <a:r>
              <a:rPr kumimoji="1" lang="en-US" altLang="zh-CN" b="0" i="0" u="none" strike="noStrike" dirty="0">
                <a:solidFill>
                  <a:srgbClr val="121212"/>
                </a:solidFill>
                <a:effectLst/>
                <a:latin typeface="-apple-system"/>
              </a:rPr>
              <a:t>\sum_{</a:t>
            </a:r>
            <a:r>
              <a:rPr kumimoji="1" lang="en-US" altLang="zh-CN" b="0" i="0" u="none" strike="noStrike" dirty="0" err="1">
                <a:solidFill>
                  <a:srgbClr val="121212"/>
                </a:solidFill>
                <a:effectLst/>
                <a:latin typeface="-apple-system"/>
              </a:rPr>
              <a:t>i,j</a:t>
            </a:r>
            <a:r>
              <a:rPr kumimoji="1" lang="en-US" altLang="zh-CN" b="0" i="0" u="none" strike="noStrike" dirty="0">
                <a:solidFill>
                  <a:srgbClr val="121212"/>
                </a:solidFill>
                <a:effectLst/>
                <a:latin typeface="-apple-system"/>
              </a:rPr>
              <a:t>}</a:t>
            </a:r>
            <a:r>
              <a:rPr kumimoji="1" lang="zh-CN" altLang="en-US" b="0" i="0" u="none" strike="noStrike" dirty="0">
                <a:solidFill>
                  <a:srgbClr val="121212"/>
                </a:solidFill>
                <a:effectLst/>
                <a:latin typeface="-apple-system"/>
              </a:rPr>
              <a:t> </a:t>
            </a:r>
            <a:r>
              <a:rPr kumimoji="1" lang="en-US" altLang="zh-CN" b="0" i="0" u="none" strike="noStrike" dirty="0">
                <a:solidFill>
                  <a:srgbClr val="121212"/>
                </a:solidFill>
                <a:effectLst/>
                <a:latin typeface="-apple-system"/>
              </a:rPr>
              <a:t>|x_{i+1,j}</a:t>
            </a:r>
            <a:r>
              <a:rPr kumimoji="1" lang="zh-CN" altLang="en-US" b="0" i="0" u="none" strike="noStrike" dirty="0">
                <a:solidFill>
                  <a:srgbClr val="121212"/>
                </a:solidFill>
                <a:effectLst/>
                <a:latin typeface="-apple-system"/>
              </a:rPr>
              <a:t> </a:t>
            </a:r>
            <a:r>
              <a:rPr kumimoji="1" lang="en-US" altLang="zh-CN" b="0" i="0" u="none" strike="noStrike" dirty="0">
                <a:solidFill>
                  <a:srgbClr val="121212"/>
                </a:solidFill>
                <a:effectLst/>
                <a:latin typeface="-apple-system"/>
              </a:rPr>
              <a:t>-</a:t>
            </a:r>
            <a:r>
              <a:rPr kumimoji="1" lang="zh-CN" altLang="en-US" b="0" i="0" u="none" strike="noStrike" dirty="0">
                <a:solidFill>
                  <a:srgbClr val="121212"/>
                </a:solidFill>
                <a:effectLst/>
                <a:latin typeface="-apple-system"/>
              </a:rPr>
              <a:t> </a:t>
            </a:r>
            <a:r>
              <a:rPr kumimoji="1" lang="en-US" altLang="zh-CN" b="0" i="0" u="none" strike="noStrike" dirty="0">
                <a:solidFill>
                  <a:srgbClr val="121212"/>
                </a:solidFill>
                <a:effectLst/>
                <a:latin typeface="-apple-system"/>
              </a:rPr>
              <a:t>x_{</a:t>
            </a:r>
            <a:r>
              <a:rPr kumimoji="1" lang="en-US" altLang="zh-CN" b="0" i="0" u="none" strike="noStrike" dirty="0" err="1">
                <a:solidFill>
                  <a:srgbClr val="121212"/>
                </a:solidFill>
                <a:effectLst/>
                <a:latin typeface="-apple-system"/>
              </a:rPr>
              <a:t>i,j</a:t>
            </a:r>
            <a:r>
              <a:rPr kumimoji="1" lang="en-US" altLang="zh-CN" b="0" i="0" u="none" strike="noStrike" dirty="0">
                <a:solidFill>
                  <a:srgbClr val="121212"/>
                </a:solidFill>
                <a:effectLst/>
                <a:latin typeface="-apple-system"/>
              </a:rPr>
              <a:t>}|</a:t>
            </a:r>
            <a:r>
              <a:rPr kumimoji="1" lang="zh-CN" altLang="en-US" b="0" i="0" u="none" strike="noStrike" dirty="0">
                <a:solidFill>
                  <a:srgbClr val="121212"/>
                </a:solidFill>
                <a:effectLst/>
                <a:latin typeface="-apple-system"/>
              </a:rPr>
              <a:t> </a:t>
            </a:r>
            <a:r>
              <a:rPr kumimoji="1" lang="en-US" altLang="zh-CN" b="0" i="0" u="none" strike="noStrike" dirty="0">
                <a:solidFill>
                  <a:srgbClr val="121212"/>
                </a:solidFill>
                <a:effectLst/>
                <a:latin typeface="-apple-system"/>
              </a:rPr>
              <a:t>+</a:t>
            </a:r>
            <a:r>
              <a:rPr kumimoji="1" lang="zh-CN" altLang="en-US" b="0" i="0" u="none" strike="noStrike" dirty="0">
                <a:solidFill>
                  <a:srgbClr val="121212"/>
                </a:solidFill>
                <a:effectLst/>
                <a:latin typeface="-apple-system"/>
              </a:rPr>
              <a:t> </a:t>
            </a:r>
            <a:r>
              <a:rPr kumimoji="1" lang="en-US" altLang="zh-CN" b="0" i="0" u="none" strike="noStrike" dirty="0">
                <a:solidFill>
                  <a:srgbClr val="121212"/>
                </a:solidFill>
                <a:effectLst/>
                <a:latin typeface="-apple-system"/>
              </a:rPr>
              <a:t>|x_{i,j+1}-x_{</a:t>
            </a:r>
            <a:r>
              <a:rPr kumimoji="1" lang="en-US" altLang="zh-CN" b="0" i="0" u="none" strike="noStrike" dirty="0" err="1">
                <a:solidFill>
                  <a:srgbClr val="121212"/>
                </a:solidFill>
                <a:effectLst/>
                <a:latin typeface="-apple-system"/>
              </a:rPr>
              <a:t>i,j</a:t>
            </a:r>
            <a:r>
              <a:rPr kumimoji="1" lang="en-US" altLang="zh-CN" b="0" i="0" u="none" strike="noStrike" dirty="0">
                <a:solidFill>
                  <a:srgbClr val="121212"/>
                </a:solidFill>
                <a:effectLst/>
                <a:latin typeface="-apple-system"/>
              </a:rPr>
              <a:t>}|</a:t>
            </a:r>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22</a:t>
            </a:fld>
            <a:endParaRPr lang="en-US" altLang="zh-CN"/>
          </a:p>
        </p:txBody>
      </p:sp>
    </p:spTree>
    <p:extLst>
      <p:ext uri="{BB962C8B-B14F-4D97-AF65-F5344CB8AC3E}">
        <p14:creationId xmlns:p14="http://schemas.microsoft.com/office/powerpoint/2010/main" val="4026451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现在我们介绍平行成像的概念。</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平行成像实际上是用多个线圈来接收磁共振信号。比如在这张图里，左上和右下两个椭圆形就代表了两个线圈。这两个线圈相互独立，都能收集一部分信号。</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这两个线圈分别采集到的图像是这样的。我们可以看到，对于左上角的线圈，图像的左上角更亮。然后对右下角的线圈右下角更亮。</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所以这里我们就可以引入线圈敏感度的概念。线圈对不同空间位置磁共振信号的敏感程度就是线圈敏感度。每一个线圈对于靠近线圈部分的成像物体敏感度最高。随着距离增加敏感度下降。所以这里两张图代表的就是这两个线圈的敏感度。</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因为有多个线圈同时独立地观察物体。所以本质上我们的观测变多了，这就可以帮助我们加速磁共振图像重建。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所以下面我会介绍两种平行成像的重建算法。</a:t>
            </a:r>
            <a:r>
              <a:rPr lang="en-US" altLang="zh-CN" dirty="0"/>
              <a:t>SENSE</a:t>
            </a:r>
            <a:r>
              <a:rPr lang="zh-CN" altLang="en-US" dirty="0"/>
              <a:t>主要是在图像域进行重建，然后</a:t>
            </a:r>
            <a:r>
              <a:rPr lang="en-US" altLang="zh-CN" dirty="0"/>
              <a:t>GRAPPA</a:t>
            </a:r>
            <a:r>
              <a:rPr lang="zh-CN" altLang="en-US" dirty="0"/>
              <a:t>是在</a:t>
            </a:r>
            <a:r>
              <a:rPr lang="en-US" altLang="zh-CN" dirty="0"/>
              <a:t>k</a:t>
            </a:r>
            <a:r>
              <a:rPr lang="zh-CN" altLang="en-US" dirty="0"/>
              <a:t>空间重建。</a:t>
            </a:r>
            <a:endParaRPr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23</a:t>
            </a:fld>
            <a:endParaRPr lang="en-US" altLang="zh-CN"/>
          </a:p>
        </p:txBody>
      </p:sp>
    </p:spTree>
    <p:extLst>
      <p:ext uri="{BB962C8B-B14F-4D97-AF65-F5344CB8AC3E}">
        <p14:creationId xmlns:p14="http://schemas.microsoft.com/office/powerpoint/2010/main" val="3812465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我们还是按照之前的想法，把图像和</a:t>
            </a:r>
            <a:r>
              <a:rPr kumimoji="1" lang="en-US" altLang="zh-CN" dirty="0"/>
              <a:t>K</a:t>
            </a:r>
            <a:r>
              <a:rPr kumimoji="1" lang="zh-CN" altLang="en-US" dirty="0"/>
              <a:t>空间拉伸成向量。假设有</a:t>
            </a:r>
            <a:r>
              <a:rPr kumimoji="1" lang="en-US" altLang="zh-CN" dirty="0"/>
              <a:t>C</a:t>
            </a:r>
            <a:r>
              <a:rPr kumimoji="1" lang="zh-CN" altLang="en-US" dirty="0"/>
              <a:t>个线圈的话，我们就可得到</a:t>
            </a:r>
            <a:r>
              <a:rPr kumimoji="1" lang="en-US" altLang="zh-CN" dirty="0"/>
              <a:t>C</a:t>
            </a:r>
            <a:r>
              <a:rPr kumimoji="1" lang="zh-CN" altLang="en-US" dirty="0"/>
              <a:t>个图像，所以</a:t>
            </a:r>
            <a:r>
              <a:rPr kumimoji="1" lang="en-US" altLang="zh-CN" dirty="0"/>
              <a:t>k</a:t>
            </a:r>
            <a:r>
              <a:rPr kumimoji="1" lang="zh-CN" altLang="en-US" dirty="0"/>
              <a:t>的维度是</a:t>
            </a:r>
            <a:r>
              <a:rPr kumimoji="1" lang="en-US" altLang="zh-CN" dirty="0"/>
              <a:t>CMN</a:t>
            </a:r>
            <a:r>
              <a:rPr kumimoji="1" lang="zh-CN" altLang="en-US" dirty="0"/>
              <a:t>，</a:t>
            </a:r>
            <a:r>
              <a:rPr kumimoji="1" lang="en-US" altLang="zh-CN" dirty="0"/>
              <a:t>E</a:t>
            </a:r>
            <a:r>
              <a:rPr kumimoji="1" lang="zh-CN" altLang="en-US" dirty="0"/>
              <a:t>的大小是</a:t>
            </a:r>
            <a:r>
              <a:rPr kumimoji="1" lang="en-US" altLang="zh-CN" dirty="0" err="1"/>
              <a:t>CMNxMN</a:t>
            </a:r>
            <a:r>
              <a:rPr kumimoji="1" lang="zh-CN" altLang="en-US" dirty="0"/>
              <a:t>。然后因为欠采样加速，加速倍数是</a:t>
            </a:r>
            <a:r>
              <a:rPr kumimoji="1" lang="en-US" altLang="zh-CN" dirty="0"/>
              <a:t>R</a:t>
            </a:r>
            <a:r>
              <a:rPr kumimoji="1" lang="zh-CN" altLang="en-US" dirty="0"/>
              <a:t>，我们的观测变少了。</a:t>
            </a:r>
            <a:r>
              <a:rPr kumimoji="1" lang="en-US" altLang="zh-CN" dirty="0"/>
              <a:t>K</a:t>
            </a:r>
            <a:r>
              <a:rPr kumimoji="1" lang="zh-CN" altLang="en-US" dirty="0"/>
              <a:t>的维度是</a:t>
            </a:r>
            <a:r>
              <a:rPr kumimoji="1" lang="en-US" altLang="zh-CN" dirty="0"/>
              <a:t>CMN/R</a:t>
            </a:r>
            <a:r>
              <a:rPr kumimoji="1" lang="zh-CN" altLang="en-US" dirty="0"/>
              <a:t>，</a:t>
            </a:r>
            <a:r>
              <a:rPr kumimoji="1" lang="en-US" altLang="zh-CN" dirty="0"/>
              <a:t>E</a:t>
            </a:r>
            <a:r>
              <a:rPr kumimoji="1" lang="zh-CN" altLang="en-US" dirty="0"/>
              <a:t>的大小是</a:t>
            </a:r>
            <a:r>
              <a:rPr kumimoji="1" lang="en-US" altLang="zh-CN" dirty="0"/>
              <a:t>CMN/</a:t>
            </a:r>
            <a:r>
              <a:rPr kumimoji="1" lang="en-US" altLang="zh-CN" dirty="0" err="1"/>
              <a:t>RxMN</a:t>
            </a:r>
            <a:r>
              <a:rPr kumimoji="1" lang="zh-CN" altLang="en-US" dirty="0"/>
              <a:t>。</a:t>
            </a:r>
            <a:endParaRPr kumimoji="1" lang="en-US" altLang="zh-CN" dirty="0"/>
          </a:p>
          <a:p>
            <a:endParaRPr kumimoji="1" lang="en-US" altLang="zh-CN" dirty="0"/>
          </a:p>
          <a:p>
            <a:r>
              <a:rPr kumimoji="1" lang="zh-CN" altLang="en-US" dirty="0"/>
              <a:t>这里如果我们的线圈个数不够，</a:t>
            </a:r>
            <a:r>
              <a:rPr kumimoji="1" lang="en-US" altLang="zh-CN" dirty="0"/>
              <a:t>C&lt;R,</a:t>
            </a:r>
            <a:r>
              <a:rPr kumimoji="1" lang="zh-CN" altLang="en-US" dirty="0"/>
              <a:t> 这个编码矩阵仍然是欠定的，存在无数个解。</a:t>
            </a:r>
            <a:endParaRPr kumimoji="1" lang="en-US" altLang="zh-CN" dirty="0"/>
          </a:p>
          <a:p>
            <a:r>
              <a:rPr kumimoji="1" lang="zh-CN" altLang="en-US" dirty="0"/>
              <a:t>如果</a:t>
            </a:r>
            <a:r>
              <a:rPr kumimoji="1" lang="en-US" altLang="zh-CN" dirty="0"/>
              <a:t>C&gt;R</a:t>
            </a:r>
            <a:r>
              <a:rPr kumimoji="1" lang="zh-CN" altLang="en-US" dirty="0"/>
              <a:t>，编码矩阵是超定的，只能找到近似解。</a:t>
            </a:r>
            <a:endParaRPr kumimoji="1" lang="en-US" altLang="zh-CN" dirty="0"/>
          </a:p>
          <a:p>
            <a:endParaRPr kumimoji="1" lang="en-US" altLang="zh-CN" dirty="0"/>
          </a:p>
          <a:p>
            <a:r>
              <a:rPr kumimoji="1" lang="zh-CN" altLang="en-US" dirty="0"/>
              <a:t>这里我们要恢复</a:t>
            </a:r>
            <a:r>
              <a:rPr kumimoji="1" lang="en-US" altLang="zh-CN" dirty="0"/>
              <a:t>x</a:t>
            </a:r>
            <a:r>
              <a:rPr kumimoji="1" lang="zh-CN" altLang="en-US" dirty="0"/>
              <a:t>，直接计算编码矩阵的伪逆计算量太大，通常用迭代优化或者分解的方法来减少计算量。</a:t>
            </a:r>
            <a:endParaRPr kumimoji="1" lang="en-US" altLang="zh-CN" dirty="0"/>
          </a:p>
          <a:p>
            <a:endParaRPr kumimoji="1" lang="en-US" altLang="zh-CN" dirty="0"/>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24</a:t>
            </a:fld>
            <a:endParaRPr lang="en-US" altLang="zh-CN"/>
          </a:p>
        </p:txBody>
      </p:sp>
    </p:spTree>
    <p:extLst>
      <p:ext uri="{BB962C8B-B14F-4D97-AF65-F5344CB8AC3E}">
        <p14:creationId xmlns:p14="http://schemas.microsoft.com/office/powerpoint/2010/main" val="3628474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这里就介绍了基于分解的方法。分解的方法只针对这种均匀的笛卡尔采样。这种采样会带来这样的图像混叠。</a:t>
            </a:r>
            <a:endParaRPr kumimoji="1" lang="en-US" altLang="zh-CN" dirty="0"/>
          </a:p>
          <a:p>
            <a:endParaRPr kumimoji="1" lang="en-US" altLang="zh-CN" dirty="0"/>
          </a:p>
          <a:p>
            <a:r>
              <a:rPr kumimoji="1" lang="zh-CN" altLang="en-US" dirty="0"/>
              <a:t>这种混叠是线性的。可以看到这张图。左侧是两个线圈采集到的图像，分别用</a:t>
            </a:r>
            <a:r>
              <a:rPr kumimoji="1" lang="en-US" altLang="zh-CN" dirty="0"/>
              <a:t>s1</a:t>
            </a:r>
            <a:r>
              <a:rPr kumimoji="1" lang="zh-CN" altLang="en-US" dirty="0"/>
              <a:t>和</a:t>
            </a:r>
            <a:r>
              <a:rPr kumimoji="1" lang="en-US" altLang="zh-CN" dirty="0"/>
              <a:t>s2</a:t>
            </a:r>
            <a:r>
              <a:rPr kumimoji="1" lang="zh-CN" altLang="en-US" dirty="0"/>
              <a:t>代替。右侧是原始图像对应点和线圈敏感度的加权和。用</a:t>
            </a:r>
            <a:r>
              <a:rPr kumimoji="1" lang="en-US" altLang="zh-CN" dirty="0"/>
              <a:t>rho</a:t>
            </a:r>
            <a:r>
              <a:rPr kumimoji="1" lang="zh-CN" altLang="en-US" dirty="0"/>
              <a:t>代表原始图像，用</a:t>
            </a:r>
            <a:r>
              <a:rPr kumimoji="1" lang="en-US" altLang="zh-CN" dirty="0"/>
              <a:t>c</a:t>
            </a:r>
            <a:r>
              <a:rPr kumimoji="1" lang="zh-CN" altLang="en-US" dirty="0"/>
              <a:t>代表线圈敏感度。</a:t>
            </a:r>
            <a:endParaRPr kumimoji="1" lang="en-US" altLang="zh-CN" dirty="0"/>
          </a:p>
          <a:p>
            <a:r>
              <a:rPr kumimoji="1" lang="zh-CN" altLang="en-US" dirty="0"/>
              <a:t>如果我们是两倍加速的话。对于一个线圈采集到的图像，可以看做是原始图像两个位置点的加权和。</a:t>
            </a:r>
            <a:endParaRPr kumimoji="1" lang="en-US" altLang="zh-CN" dirty="0"/>
          </a:p>
          <a:p>
            <a:r>
              <a:rPr kumimoji="1" lang="zh-CN" altLang="en-US" dirty="0"/>
              <a:t>可以表达成两个线性方程。那这个方程组可以写成矩阵的形式。我们解出这个方程组就可以得到原始图像中两个点的值。</a:t>
            </a:r>
            <a:endParaRPr kumimoji="1" lang="en-US" altLang="zh-CN" dirty="0"/>
          </a:p>
          <a:p>
            <a:endParaRPr kumimoji="1" lang="en-US" altLang="zh-CN" dirty="0"/>
          </a:p>
          <a:p>
            <a:r>
              <a:rPr kumimoji="1" lang="zh-CN" altLang="en-US" dirty="0"/>
              <a:t>所以这种方法的本质就是把一个大问题分解成多个小问题。在这里就是把一个</a:t>
            </a:r>
            <a:r>
              <a:rPr kumimoji="1" lang="en-US" altLang="zh-CN" dirty="0" err="1"/>
              <a:t>MxN</a:t>
            </a:r>
            <a:r>
              <a:rPr kumimoji="1" lang="zh-CN" altLang="en-US" dirty="0"/>
              <a:t>维的大问题，分解成</a:t>
            </a:r>
            <a:r>
              <a:rPr kumimoji="1" lang="en-US" altLang="zh-CN" dirty="0"/>
              <a:t>(</a:t>
            </a:r>
            <a:r>
              <a:rPr kumimoji="1" lang="en-US" altLang="zh-CN" dirty="0" err="1"/>
              <a:t>MxN</a:t>
            </a:r>
            <a:r>
              <a:rPr kumimoji="1" lang="en-US" altLang="zh-CN" dirty="0"/>
              <a:t>)/2</a:t>
            </a:r>
            <a:r>
              <a:rPr kumimoji="1" lang="zh-CN" altLang="en-US" dirty="0"/>
              <a:t>个</a:t>
            </a:r>
            <a:r>
              <a:rPr kumimoji="1" lang="en-US" altLang="zh-CN" dirty="0"/>
              <a:t>2</a:t>
            </a:r>
            <a:r>
              <a:rPr kumimoji="1" lang="zh-CN" altLang="en-US" dirty="0"/>
              <a:t>维的小问题，能显著地减少计算量。</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25</a:t>
            </a:fld>
            <a:endParaRPr lang="en-US" altLang="zh-CN"/>
          </a:p>
        </p:txBody>
      </p:sp>
    </p:spTree>
    <p:extLst>
      <p:ext uri="{BB962C8B-B14F-4D97-AF65-F5344CB8AC3E}">
        <p14:creationId xmlns:p14="http://schemas.microsoft.com/office/powerpoint/2010/main" val="3757723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然后就是</a:t>
            </a:r>
            <a:r>
              <a:rPr kumimoji="1" lang="en-US" altLang="zh-CN" dirty="0"/>
              <a:t>GRAPPA</a:t>
            </a:r>
            <a:r>
              <a:rPr kumimoji="1" lang="zh-CN" altLang="en-US" dirty="0"/>
              <a:t>算法的介绍。</a:t>
            </a:r>
            <a:r>
              <a:rPr kumimoji="1" lang="en-US" altLang="zh-CN" dirty="0"/>
              <a:t>GRAPPA</a:t>
            </a:r>
            <a:r>
              <a:rPr kumimoji="1" lang="zh-CN" altLang="en-US" dirty="0"/>
              <a:t>算法其实也非常简单。我们刚刚看到的</a:t>
            </a:r>
            <a:r>
              <a:rPr kumimoji="1" lang="en-US" altLang="zh-CN" dirty="0"/>
              <a:t>sense</a:t>
            </a:r>
            <a:r>
              <a:rPr kumimoji="1" lang="zh-CN" altLang="en-US" dirty="0"/>
              <a:t>算法是在图像域上的操作。那</a:t>
            </a:r>
            <a:r>
              <a:rPr kumimoji="1" lang="en-US" altLang="zh-CN" dirty="0"/>
              <a:t>GRAPPA</a:t>
            </a:r>
            <a:r>
              <a:rPr kumimoji="1" lang="zh-CN" altLang="en-US" dirty="0"/>
              <a:t>的本质就是在</a:t>
            </a:r>
            <a:r>
              <a:rPr kumimoji="1" lang="en-US" altLang="zh-CN" dirty="0"/>
              <a:t>K</a:t>
            </a:r>
            <a:r>
              <a:rPr kumimoji="1" lang="zh-CN" altLang="en-US" dirty="0"/>
              <a:t>空间上插值。</a:t>
            </a:r>
            <a:endParaRPr kumimoji="1" lang="en-US" altLang="zh-CN" dirty="0"/>
          </a:p>
          <a:p>
            <a:endParaRPr kumimoji="1" lang="en-US" altLang="zh-CN" dirty="0"/>
          </a:p>
          <a:p>
            <a:r>
              <a:rPr kumimoji="1" lang="zh-CN" altLang="en-US" dirty="0"/>
              <a:t>对于这种均匀的笛卡尔采样，我们用邻近已知</a:t>
            </a:r>
            <a:r>
              <a:rPr kumimoji="1" lang="en-US" altLang="zh-CN" dirty="0"/>
              <a:t>K</a:t>
            </a:r>
            <a:r>
              <a:rPr kumimoji="1" lang="zh-CN" altLang="en-US" dirty="0"/>
              <a:t>空间采样点的线性组合来估计未采样点的值。</a:t>
            </a:r>
            <a:endParaRPr kumimoji="1" lang="en-US" altLang="zh-CN" dirty="0"/>
          </a:p>
          <a:p>
            <a:endParaRPr kumimoji="1" lang="en-US" altLang="zh-CN" dirty="0"/>
          </a:p>
          <a:p>
            <a:r>
              <a:rPr kumimoji="1" lang="zh-CN" altLang="en-US" dirty="0"/>
              <a:t>比如这张图上，对于一个未采样点，我们选定一个大小为</a:t>
            </a:r>
            <a:r>
              <a:rPr kumimoji="1" lang="en-US" altLang="zh-CN" dirty="0"/>
              <a:t>2x5</a:t>
            </a:r>
            <a:r>
              <a:rPr kumimoji="1" lang="zh-CN" altLang="en-US" dirty="0"/>
              <a:t>的区域。将两个线圈中这个区域内的已采样点做一个线性组合，就得到了未采样点的值。</a:t>
            </a:r>
            <a:endParaRPr kumimoji="1" lang="en-US" altLang="zh-CN" dirty="0"/>
          </a:p>
          <a:p>
            <a:endParaRPr kumimoji="1" lang="en-US" altLang="zh-CN" dirty="0"/>
          </a:p>
          <a:p>
            <a:r>
              <a:rPr kumimoji="1" lang="zh-CN" altLang="en-US" dirty="0"/>
              <a:t>那这里的权重</a:t>
            </a:r>
            <a:r>
              <a:rPr kumimoji="1" lang="en-US" altLang="zh-CN" dirty="0"/>
              <a:t>w</a:t>
            </a:r>
            <a:r>
              <a:rPr kumimoji="1" lang="zh-CN" altLang="en-US" dirty="0"/>
              <a:t>如何得到呢？</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26</a:t>
            </a:fld>
            <a:endParaRPr lang="en-US" altLang="zh-CN"/>
          </a:p>
        </p:txBody>
      </p:sp>
    </p:spTree>
    <p:extLst>
      <p:ext uri="{BB962C8B-B14F-4D97-AF65-F5344CB8AC3E}">
        <p14:creationId xmlns:p14="http://schemas.microsoft.com/office/powerpoint/2010/main" val="1771986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其实也很简单，就是用自校准区域的信号估计权重。自校准区域内的</a:t>
            </a:r>
            <a:r>
              <a:rPr kumimoji="1" lang="en-US" altLang="zh-CN" dirty="0"/>
              <a:t>source</a:t>
            </a:r>
            <a:r>
              <a:rPr kumimoji="1" lang="zh-CN" altLang="en-US" dirty="0"/>
              <a:t>和</a:t>
            </a:r>
            <a:r>
              <a:rPr kumimoji="1" lang="en-US" altLang="zh-CN" dirty="0"/>
              <a:t>target</a:t>
            </a:r>
            <a:r>
              <a:rPr kumimoji="1" lang="zh-CN" altLang="en-US" dirty="0"/>
              <a:t>都是已知的。</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27</a:t>
            </a:fld>
            <a:endParaRPr lang="en-US" altLang="zh-CN"/>
          </a:p>
        </p:txBody>
      </p:sp>
    </p:spTree>
    <p:extLst>
      <p:ext uri="{BB962C8B-B14F-4D97-AF65-F5344CB8AC3E}">
        <p14:creationId xmlns:p14="http://schemas.microsoft.com/office/powerpoint/2010/main" val="301083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所以</a:t>
            </a:r>
            <a:r>
              <a:rPr kumimoji="1" lang="en-US" altLang="zh-CN" dirty="0"/>
              <a:t>grappa</a:t>
            </a:r>
            <a:r>
              <a:rPr kumimoji="1" lang="zh-CN" altLang="en-US" dirty="0"/>
              <a:t>的整体框架就是这样的。先用自校准区域的信号估计</a:t>
            </a:r>
            <a:r>
              <a:rPr kumimoji="1" lang="en-US" altLang="zh-CN" dirty="0"/>
              <a:t>w</a:t>
            </a:r>
            <a:r>
              <a:rPr kumimoji="1" lang="zh-CN" altLang="en-US" dirty="0"/>
              <a:t>，再用</a:t>
            </a:r>
            <a:r>
              <a:rPr kumimoji="1" lang="en-US" altLang="zh-CN" dirty="0"/>
              <a:t>w</a:t>
            </a:r>
            <a:r>
              <a:rPr kumimoji="1" lang="zh-CN" altLang="en-US" dirty="0"/>
              <a:t>和已采样点做线性组合对</a:t>
            </a:r>
            <a:r>
              <a:rPr kumimoji="1" lang="en-US" altLang="zh-CN" dirty="0"/>
              <a:t>k</a:t>
            </a:r>
            <a:r>
              <a:rPr kumimoji="1" lang="zh-CN" altLang="en-US" dirty="0"/>
              <a:t>空间进行插值。然后将</a:t>
            </a:r>
            <a:r>
              <a:rPr kumimoji="1" lang="en-US" altLang="zh-CN" dirty="0"/>
              <a:t>k</a:t>
            </a:r>
            <a:r>
              <a:rPr kumimoji="1" lang="zh-CN" altLang="en-US" dirty="0"/>
              <a:t>空间变换到图片域。再将不同线圈的图像结合起来得到最终的图像。</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28</a:t>
            </a:fld>
            <a:endParaRPr lang="en-US" altLang="zh-CN"/>
          </a:p>
        </p:txBody>
      </p:sp>
    </p:spTree>
    <p:extLst>
      <p:ext uri="{BB962C8B-B14F-4D97-AF65-F5344CB8AC3E}">
        <p14:creationId xmlns:p14="http://schemas.microsoft.com/office/powerpoint/2010/main" val="2620914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effectLst/>
                <a:latin typeface="Times New Roman" panose="02020603050405020304" pitchFamily="18" charset="0"/>
              </a:rPr>
              <a:t>大家好，前面我们已经讲了一些比较早期的并行成像的方法。</a:t>
            </a:r>
            <a:endParaRPr lang="en-US" altLang="zh-CN" b="0" i="0" dirty="0">
              <a:effectLst/>
              <a:latin typeface="Times New Roman" panose="02020603050405020304" pitchFamily="18" charset="0"/>
            </a:endParaRPr>
          </a:p>
          <a:p>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30</a:t>
            </a:fld>
            <a:endParaRPr lang="en-US" altLang="zh-CN"/>
          </a:p>
        </p:txBody>
      </p:sp>
    </p:spTree>
    <p:extLst>
      <p:ext uri="{BB962C8B-B14F-4D97-AF65-F5344CB8AC3E}">
        <p14:creationId xmlns:p14="http://schemas.microsoft.com/office/powerpoint/2010/main" val="16634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第一部分是</a:t>
            </a:r>
            <a:r>
              <a:rPr lang="en-US" altLang="zh-CN" dirty="0"/>
              <a:t>MRI</a:t>
            </a:r>
            <a:r>
              <a:rPr lang="zh-CN" altLang="en-US" dirty="0"/>
              <a:t>的物质基础。</a:t>
            </a:r>
            <a:endParaRPr lang="en-US" altLang="zh-CN" dirty="0"/>
          </a:p>
          <a:p>
            <a:endParaRPr lang="en-US" altLang="zh-CN" dirty="0"/>
          </a:p>
          <a:p>
            <a:r>
              <a:rPr lang="zh-CN" altLang="en-US" dirty="0"/>
              <a:t>这里有一个概念是原子核的磁化矢量。其实很简单。我们知道原子核是会自旋的。因为它表面带有正电荷，所以它旋转起来就会形成电流环路。我们高中学过，电流环路可以产生一定大小和方向的磁化矢量，服从右手定则。</a:t>
            </a:r>
            <a:endParaRPr lang="en-US" altLang="zh-CN" dirty="0"/>
          </a:p>
          <a:p>
            <a:endParaRPr lang="en-US" altLang="zh-CN" dirty="0"/>
          </a:p>
          <a:p>
            <a:r>
              <a:rPr lang="zh-CN" altLang="en-US" dirty="0"/>
              <a:t>这种磁化矢量就是核磁。</a:t>
            </a:r>
            <a:endParaRPr lang="en-US" altLang="zh-CN" dirty="0"/>
          </a:p>
          <a:p>
            <a:endParaRPr kumimoji="1" lang="en-US" altLang="zh-CN" dirty="0"/>
          </a:p>
          <a:p>
            <a:r>
              <a:rPr lang="zh-CN" altLang="en-US" dirty="0"/>
              <a:t>理论上人体组织中所有的磁性原子核都可以作为磁共振成像的对象，但一般用于人体磁共振成像的原子核为氢原子核，也就是一个质子。</a:t>
            </a:r>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3</a:t>
            </a:fld>
            <a:endParaRPr lang="en-US" altLang="zh-CN"/>
          </a:p>
        </p:txBody>
      </p:sp>
    </p:spTree>
    <p:extLst>
      <p:ext uri="{BB962C8B-B14F-4D97-AF65-F5344CB8AC3E}">
        <p14:creationId xmlns:p14="http://schemas.microsoft.com/office/powerpoint/2010/main" val="1622101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effectLst/>
              <a:latin typeface="Times New Roman" panose="02020603050405020304" pitchFamily="18" charset="0"/>
            </a:endParaRPr>
          </a:p>
          <a:p>
            <a:r>
              <a:rPr lang="zh-CN" altLang="en-US" b="0" i="0" dirty="0">
                <a:effectLst/>
                <a:latin typeface="Times New Roman" panose="02020603050405020304" pitchFamily="18" charset="0"/>
              </a:rPr>
              <a:t>下面我会首先简单介绍一个</a:t>
            </a:r>
            <a:r>
              <a:rPr lang="en-US" altLang="zh-CN" b="0" i="0" dirty="0">
                <a:effectLst/>
                <a:latin typeface="Times New Roman" panose="02020603050405020304" pitchFamily="18" charset="0"/>
              </a:rPr>
              <a:t>2023</a:t>
            </a:r>
            <a:r>
              <a:rPr lang="zh-CN" altLang="en-US" b="0" i="0" dirty="0">
                <a:effectLst/>
                <a:latin typeface="Times New Roman" panose="02020603050405020304" pitchFamily="18" charset="0"/>
              </a:rPr>
              <a:t>年发表在</a:t>
            </a:r>
            <a:r>
              <a:rPr lang="en-US" altLang="zh-CN" b="0" i="0" dirty="0">
                <a:effectLst/>
                <a:latin typeface="Times New Roman" panose="02020603050405020304" pitchFamily="18" charset="0"/>
              </a:rPr>
              <a:t>MRM</a:t>
            </a:r>
            <a:r>
              <a:rPr lang="zh-CN" altLang="en-US" b="0" i="0" dirty="0">
                <a:effectLst/>
                <a:latin typeface="Times New Roman" panose="02020603050405020304" pitchFamily="18" charset="0"/>
              </a:rPr>
              <a:t>上的一篇结合 </a:t>
            </a:r>
            <a:r>
              <a:rPr lang="en" altLang="zh-CN" b="0" i="0" dirty="0">
                <a:effectLst/>
                <a:latin typeface="Times New Roman" panose="02020603050405020304" pitchFamily="18" charset="0"/>
              </a:rPr>
              <a:t>k </a:t>
            </a:r>
            <a:r>
              <a:rPr lang="zh-CN" altLang="en-US" b="0" i="0" dirty="0">
                <a:effectLst/>
                <a:latin typeface="Times New Roman" panose="02020603050405020304" pitchFamily="18" charset="0"/>
              </a:rPr>
              <a:t>空间和图像空间的并行成像工作（</a:t>
            </a:r>
            <a:r>
              <a:rPr lang="en" altLang="zh-CN" b="0" i="0" dirty="0">
                <a:effectLst/>
                <a:latin typeface="Times New Roman" panose="02020603050405020304" pitchFamily="18" charset="0"/>
              </a:rPr>
              <a:t>KILI</a:t>
            </a:r>
            <a:r>
              <a:rPr lang="zh-CN" altLang="en" b="0" i="0" dirty="0">
                <a:effectLst/>
                <a:latin typeface="Times New Roman" panose="02020603050405020304" pitchFamily="18" charset="0"/>
              </a:rPr>
              <a:t>）。</a:t>
            </a:r>
            <a:endParaRPr lang="en-US" altLang="zh-CN" b="0" i="0" dirty="0">
              <a:effectLst/>
              <a:latin typeface="Times New Roman" panose="02020603050405020304" pitchFamily="18" charset="0"/>
            </a:endParaRPr>
          </a:p>
          <a:p>
            <a:endParaRPr lang="en-US" altLang="zh-CN" b="0" i="0" dirty="0">
              <a:effectLst/>
              <a:latin typeface="Times New Roman" panose="02020603050405020304" pitchFamily="18" charset="0"/>
            </a:endParaRPr>
          </a:p>
          <a:p>
            <a:r>
              <a:rPr lang="zh-CN" altLang="en-US" b="0" i="0" dirty="0">
                <a:effectLst/>
                <a:latin typeface="Times New Roman" panose="02020603050405020304" pitchFamily="18" charset="0"/>
              </a:rPr>
              <a:t>接着我近年在信号领域比较热门的压缩感知理论和基于稀疏小波变换的磁共振并行重建，最后讲解一下小波变换重建的代码。</a:t>
            </a:r>
            <a:endParaRPr kumimoji="1" lang="zh-CN" altLang="en-US" dirty="0"/>
          </a:p>
          <a:p>
            <a:endParaRPr kumimoji="1" lang="en-US" altLang="zh-CN" dirty="0"/>
          </a:p>
          <a:p>
            <a:r>
              <a:rPr kumimoji="1" lang="zh-CN" altLang="en-US" dirty="0"/>
              <a:t>大家可以随时提问</a:t>
            </a:r>
            <a:endParaRPr kumimoji="1" lang="en-US" altLang="zh-CN" dirty="0"/>
          </a:p>
          <a:p>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31</a:t>
            </a:fld>
            <a:endParaRPr lang="en-US" altLang="zh-CN"/>
          </a:p>
        </p:txBody>
      </p:sp>
    </p:spTree>
    <p:extLst>
      <p:ext uri="{BB962C8B-B14F-4D97-AF65-F5344CB8AC3E}">
        <p14:creationId xmlns:p14="http://schemas.microsoft.com/office/powerpoint/2010/main" val="3808996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KIPI</a:t>
            </a:r>
            <a:r>
              <a:rPr kumimoji="1" lang="zh-CN" altLang="en-US" dirty="0"/>
              <a:t>主要针对需要再不同序列参数下重复采集图像的</a:t>
            </a:r>
            <a:r>
              <a:rPr kumimoji="1" lang="en-US" altLang="zh-CN" dirty="0"/>
              <a:t>MRI</a:t>
            </a:r>
            <a:r>
              <a:rPr kumimoji="1" lang="zh-CN" altLang="en-US" dirty="0"/>
              <a:t>方法本文提出了采用联合</a:t>
            </a:r>
            <a:r>
              <a:rPr kumimoji="1" lang="en" altLang="zh-CN" dirty="0"/>
              <a:t>k</a:t>
            </a:r>
            <a:r>
              <a:rPr kumimoji="1" lang="zh-CN" altLang="en-US" dirty="0"/>
              <a:t>空间和图像空间并行成像（</a:t>
            </a:r>
            <a:r>
              <a:rPr kumimoji="1" lang="en" altLang="zh-CN" dirty="0"/>
              <a:t>KIPI</a:t>
            </a:r>
            <a:r>
              <a:rPr kumimoji="1" lang="zh-CN" altLang="en" dirty="0"/>
              <a:t>）</a:t>
            </a:r>
            <a:r>
              <a:rPr kumimoji="1" lang="zh-CN" altLang="en-US" dirty="0"/>
              <a:t>的自动校准技术进行加速</a:t>
            </a:r>
            <a:r>
              <a:rPr kumimoji="1" lang="en" altLang="zh-CN" dirty="0"/>
              <a:t>CEST</a:t>
            </a:r>
            <a:r>
              <a:rPr kumimoji="1" lang="zh-CN" altLang="en" dirty="0"/>
              <a:t>序列</a:t>
            </a:r>
            <a:r>
              <a:rPr kumimoji="1" lang="zh-CN" altLang="en-US" dirty="0"/>
              <a:t>的采集。</a:t>
            </a:r>
            <a:endParaRPr kumimoji="1" lang="en-US" altLang="zh-CN" dirty="0"/>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32</a:t>
            </a:fld>
            <a:endParaRPr lang="en-US" altLang="zh-CN"/>
          </a:p>
        </p:txBody>
      </p:sp>
    </p:spTree>
    <p:extLst>
      <p:ext uri="{BB962C8B-B14F-4D97-AF65-F5344CB8AC3E}">
        <p14:creationId xmlns:p14="http://schemas.microsoft.com/office/powerpoint/2010/main" val="1586560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lang="zh-CN" altLang="en-US" b="0" i="0" dirty="0">
                <a:solidFill>
                  <a:srgbClr val="D1D5DB"/>
                </a:solidFill>
                <a:effectLst/>
                <a:latin typeface="Söhne"/>
              </a:rPr>
              <a:t>多回波</a:t>
            </a:r>
            <a:r>
              <a:rPr lang="en" altLang="zh-CN" b="0" i="0" dirty="0">
                <a:solidFill>
                  <a:srgbClr val="D1D5DB"/>
                </a:solidFill>
                <a:effectLst/>
                <a:latin typeface="Söhne"/>
              </a:rPr>
              <a:t>CEST-MRI</a:t>
            </a:r>
            <a:r>
              <a:rPr lang="zh-CN" altLang="en-US" b="0" i="0" dirty="0">
                <a:solidFill>
                  <a:srgbClr val="D1D5DB"/>
                </a:solidFill>
                <a:effectLst/>
                <a:latin typeface="Söhne"/>
              </a:rPr>
              <a:t>是一种改进的</a:t>
            </a:r>
            <a:r>
              <a:rPr lang="en" altLang="zh-CN" b="0" i="0" dirty="0">
                <a:solidFill>
                  <a:srgbClr val="D1D5DB"/>
                </a:solidFill>
                <a:effectLst/>
                <a:latin typeface="Söhne"/>
              </a:rPr>
              <a:t>CEST</a:t>
            </a:r>
            <a:r>
              <a:rPr lang="zh-CN" altLang="en-US" b="0" i="0" dirty="0">
                <a:solidFill>
                  <a:srgbClr val="D1D5DB"/>
                </a:solidFill>
                <a:effectLst/>
                <a:latin typeface="Söhne"/>
              </a:rPr>
              <a:t>成像技术，旨在检测生物组织中化学交换效应，使其更适合于各种研究和临床应用。然而针对这种成像技术的重建方法要针对</a:t>
            </a:r>
            <a:r>
              <a:rPr kumimoji="1" lang="zh-CN" altLang="en-US" dirty="0"/>
              <a:t>这类序列的两个主要缺点进行设计（我们下面会进行介绍）。</a:t>
            </a:r>
            <a:endParaRPr kumimoji="1" lang="en-US" altLang="zh-CN" dirty="0"/>
          </a:p>
          <a:p>
            <a:endParaRPr kumimoji="1" lang="en-US" altLang="zh-CN" dirty="0"/>
          </a:p>
          <a:p>
            <a:r>
              <a:rPr kumimoji="1" lang="zh-CN" altLang="en-US" dirty="0"/>
              <a:t>首先我们看一下多回波磁共振扫描序列。</a:t>
            </a:r>
            <a:r>
              <a:rPr lang="zh-CN" altLang="en-US" b="0" i="0" dirty="0">
                <a:effectLst/>
                <a:latin typeface="Times New Roman" panose="02020603050405020304" pitchFamily="18" charset="0"/>
              </a:rPr>
              <a:t>再一次脉冲激发下，人体会产生一系列的回波信号，每个回波采集 </a:t>
            </a:r>
            <a:r>
              <a:rPr lang="en" altLang="zh-CN" b="0" i="0" dirty="0">
                <a:effectLst/>
                <a:latin typeface="Times New Roman" panose="02020603050405020304" pitchFamily="18" charset="0"/>
              </a:rPr>
              <a:t>k </a:t>
            </a:r>
            <a:r>
              <a:rPr lang="zh-CN" altLang="en-US" b="0" i="0" dirty="0">
                <a:effectLst/>
                <a:latin typeface="Times New Roman" panose="02020603050405020304" pitchFamily="18" charset="0"/>
              </a:rPr>
              <a:t>空间的一行信号。从左图可以可以看出这个信号会逐渐衰减。这样的采集方式会存在一些缺点 </a:t>
            </a:r>
            <a:r>
              <a:rPr lang="en-US" altLang="zh-CN" b="0" i="0" dirty="0">
                <a:effectLst/>
                <a:latin typeface="Times New Roman" panose="02020603050405020304" pitchFamily="18" charset="0"/>
              </a:rPr>
              <a:t>1</a:t>
            </a:r>
            <a:r>
              <a:rPr lang="zh-CN" altLang="en-US" b="0" i="0" dirty="0">
                <a:effectLst/>
                <a:latin typeface="Times New Roman" panose="02020603050405020304" pitchFamily="18" charset="0"/>
              </a:rPr>
              <a:t>：当以中心视图排序进行 </a:t>
            </a:r>
            <a:r>
              <a:rPr lang="en" altLang="zh-CN" b="0" i="0" dirty="0">
                <a:effectLst/>
                <a:latin typeface="Times New Roman" panose="02020603050405020304" pitchFamily="18" charset="0"/>
              </a:rPr>
              <a:t>k </a:t>
            </a:r>
            <a:r>
              <a:rPr lang="zh-CN" altLang="en-US" b="0" i="0" dirty="0">
                <a:effectLst/>
                <a:latin typeface="Times New Roman" panose="02020603050405020304" pitchFamily="18" charset="0"/>
              </a:rPr>
              <a:t>空间的采集时候（也就是说我们现在及中间的低频信号，在采集上下的高频信号），那么后采集到的高频信号便会衰减，相当于低通滤波。导致图像出现伪影</a:t>
            </a:r>
            <a:r>
              <a:rPr lang="en-US" altLang="zh-CN" b="0" i="0" dirty="0">
                <a:effectLst/>
                <a:latin typeface="Times New Roman" panose="02020603050405020304" pitchFamily="18" charset="0"/>
              </a:rPr>
              <a:t>/</a:t>
            </a:r>
            <a:r>
              <a:rPr lang="zh-CN" altLang="en-US" b="0" i="0" dirty="0">
                <a:effectLst/>
                <a:latin typeface="Times New Roman" panose="02020603050405020304" pitchFamily="18" charset="0"/>
              </a:rPr>
              <a:t>模糊，称为 </a:t>
            </a:r>
            <a:r>
              <a:rPr lang="en" altLang="zh-CN" b="0" i="0" dirty="0">
                <a:effectLst/>
                <a:latin typeface="Times New Roman" panose="02020603050405020304" pitchFamily="18" charset="0"/>
              </a:rPr>
              <a:t>T2 </a:t>
            </a:r>
            <a:r>
              <a:rPr lang="en" altLang="zh-CN" b="0" i="0" dirty="0" err="1">
                <a:effectLst/>
                <a:latin typeface="Times New Roman" panose="02020603050405020304" pitchFamily="18" charset="0"/>
              </a:rPr>
              <a:t>bluring</a:t>
            </a:r>
            <a:r>
              <a:rPr lang="zh-CN" altLang="en" b="0" i="0" dirty="0">
                <a:effectLst/>
                <a:latin typeface="Times New Roman" panose="02020603050405020304" pitchFamily="18" charset="0"/>
              </a:rPr>
              <a:t>。</a:t>
            </a:r>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33</a:t>
            </a:fld>
            <a:endParaRPr lang="en-US" altLang="zh-CN"/>
          </a:p>
        </p:txBody>
      </p:sp>
    </p:spTree>
    <p:extLst>
      <p:ext uri="{BB962C8B-B14F-4D97-AF65-F5344CB8AC3E}">
        <p14:creationId xmlns:p14="http://schemas.microsoft.com/office/powerpoint/2010/main" val="3732751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Times New Roman" panose="02020603050405020304" pitchFamily="18" charset="0"/>
              </a:rPr>
              <a:t>多回波序列还有第二个缺点：</a:t>
            </a:r>
            <a:r>
              <a:rPr lang="zh-CN" altLang="en-US" b="0" i="0" dirty="0">
                <a:solidFill>
                  <a:srgbClr val="D1D5DB"/>
                </a:solidFill>
                <a:effectLst/>
                <a:latin typeface="Söhne"/>
              </a:rPr>
              <a:t>信号泄露（</a:t>
            </a:r>
            <a:r>
              <a:rPr lang="en" altLang="zh-CN" b="0" i="0" dirty="0">
                <a:solidFill>
                  <a:srgbClr val="D1D5DB"/>
                </a:solidFill>
                <a:effectLst/>
                <a:latin typeface="Söhne"/>
              </a:rPr>
              <a:t>Signal Leakage</a:t>
            </a:r>
            <a:r>
              <a:rPr lang="zh-CN" altLang="en" b="0" i="0" dirty="0">
                <a:solidFill>
                  <a:srgbClr val="D1D5DB"/>
                </a:solidFill>
                <a:effectLst/>
                <a:latin typeface="Söhne"/>
              </a:rPr>
              <a:t>）</a:t>
            </a:r>
            <a:r>
              <a:rPr lang="zh-CN" altLang="en-US" b="0" i="0" dirty="0">
                <a:solidFill>
                  <a:srgbClr val="D1D5DB"/>
                </a:solidFill>
                <a:effectLst/>
                <a:latin typeface="Söhne"/>
              </a:rPr>
              <a:t>。信号泄露通常是由于多频率成像或化学交换饱和转移成像（</a:t>
            </a:r>
            <a:r>
              <a:rPr lang="en" altLang="zh-CN" b="0" i="0" dirty="0">
                <a:solidFill>
                  <a:srgbClr val="D1D5DB"/>
                </a:solidFill>
                <a:effectLst/>
                <a:latin typeface="Söhne"/>
              </a:rPr>
              <a:t>CEST-MRI</a:t>
            </a:r>
            <a:r>
              <a:rPr lang="zh-CN" altLang="en" b="0" i="0" dirty="0">
                <a:solidFill>
                  <a:srgbClr val="D1D5DB"/>
                </a:solidFill>
                <a:effectLst/>
                <a:latin typeface="Söhne"/>
              </a:rPr>
              <a:t>）</a:t>
            </a:r>
            <a:r>
              <a:rPr lang="zh-CN" altLang="en-US" b="0" i="0" dirty="0">
                <a:solidFill>
                  <a:srgbClr val="D1D5DB"/>
                </a:solidFill>
                <a:effectLst/>
                <a:latin typeface="Söhne"/>
              </a:rPr>
              <a:t>中的交叉干扰引起的。这种情况发生时，信号从一个频率或成分</a:t>
            </a:r>
            <a:r>
              <a:rPr lang="en-US" altLang="zh-CN" b="0" i="0" dirty="0">
                <a:solidFill>
                  <a:srgbClr val="D1D5DB"/>
                </a:solidFill>
                <a:effectLst/>
                <a:latin typeface="Söhne"/>
              </a:rPr>
              <a:t>"</a:t>
            </a:r>
            <a:r>
              <a:rPr lang="zh-CN" altLang="en-US" b="0" i="0" dirty="0">
                <a:solidFill>
                  <a:srgbClr val="D1D5DB"/>
                </a:solidFill>
                <a:effectLst/>
                <a:latin typeface="Söhne"/>
              </a:rPr>
              <a:t>泄漏</a:t>
            </a:r>
            <a:r>
              <a:rPr lang="en-US" altLang="zh-CN" b="0" i="0" dirty="0">
                <a:solidFill>
                  <a:srgbClr val="D1D5DB"/>
                </a:solidFill>
                <a:effectLst/>
                <a:latin typeface="Söhne"/>
              </a:rPr>
              <a:t>"</a:t>
            </a:r>
            <a:r>
              <a:rPr lang="zh-CN" altLang="en-US" b="0" i="0" dirty="0">
                <a:solidFill>
                  <a:srgbClr val="D1D5DB"/>
                </a:solidFill>
                <a:effectLst/>
                <a:latin typeface="Söhne"/>
              </a:rPr>
              <a:t>到另一个频率或成分，可能导致图像中的伪影或不准确的测量结果。</a:t>
            </a:r>
            <a:endParaRPr lang="en-US" altLang="zh-CN" b="0" i="0" dirty="0">
              <a:effectLst/>
              <a:latin typeface="Times New Roman" panose="02020603050405020304" pitchFamily="18" charset="0"/>
            </a:endParaRPr>
          </a:p>
          <a:p>
            <a:r>
              <a:rPr lang="zh-CN" altLang="en-US" b="0" i="0" dirty="0">
                <a:effectLst/>
                <a:latin typeface="Times New Roman" panose="02020603050405020304" pitchFamily="18" charset="0"/>
              </a:rPr>
              <a:t>图像</a:t>
            </a:r>
            <a:r>
              <a:rPr lang="en-US" altLang="zh-CN" b="0" i="0" dirty="0">
                <a:effectLst/>
                <a:latin typeface="Times New Roman" panose="02020603050405020304" pitchFamily="18" charset="0"/>
              </a:rPr>
              <a:t>A</a:t>
            </a:r>
            <a:r>
              <a:rPr lang="zh-CN" altLang="en-US" b="0" i="0" dirty="0">
                <a:effectLst/>
                <a:latin typeface="Times New Roman" panose="02020603050405020304" pitchFamily="18" charset="0"/>
              </a:rPr>
              <a:t>是没有信号泄露的图像，图像</a:t>
            </a:r>
            <a:r>
              <a:rPr lang="en-US" altLang="zh-CN" b="0" i="0" dirty="0">
                <a:effectLst/>
                <a:latin typeface="Times New Roman" panose="02020603050405020304" pitchFamily="18" charset="0"/>
              </a:rPr>
              <a:t>B</a:t>
            </a:r>
            <a:r>
              <a:rPr lang="zh-CN" altLang="en-US" b="0" i="0" dirty="0">
                <a:effectLst/>
                <a:latin typeface="Times New Roman" panose="02020603050405020304" pitchFamily="18" charset="0"/>
              </a:rPr>
              <a:t>是信号泄露的图像。那么在同一空间位置，如图虚线所示，黄色的虚线的信号值会出现异常，也就是说在目标水膜外面的背景区域也出现信号。这样会使得线圈敏感度估计错误，从而导致 </a:t>
            </a:r>
            <a:r>
              <a:rPr lang="en" altLang="zh-CN" b="0" i="0" dirty="0">
                <a:effectLst/>
                <a:latin typeface="Times New Roman" panose="02020603050405020304" pitchFamily="18" charset="0"/>
              </a:rPr>
              <a:t>SENSE </a:t>
            </a:r>
            <a:r>
              <a:rPr lang="zh-CN" altLang="en-US" b="0" i="0" dirty="0">
                <a:effectLst/>
                <a:latin typeface="Times New Roman" panose="02020603050405020304" pitchFamily="18" charset="0"/>
              </a:rPr>
              <a:t>重建的结果变差。可以看到图</a:t>
            </a:r>
            <a:r>
              <a:rPr lang="en-US" altLang="zh-CN" b="0" i="0" dirty="0">
                <a:effectLst/>
                <a:latin typeface="Times New Roman" panose="02020603050405020304" pitchFamily="18" charset="0"/>
              </a:rPr>
              <a:t>D</a:t>
            </a:r>
            <a:r>
              <a:rPr lang="zh-CN" altLang="en-US" b="0" i="0" dirty="0">
                <a:effectLst/>
                <a:latin typeface="Times New Roman" panose="02020603050405020304" pitchFamily="18" charset="0"/>
              </a:rPr>
              <a:t>和图</a:t>
            </a:r>
            <a:r>
              <a:rPr lang="en-US" altLang="zh-CN" b="0" i="0" dirty="0">
                <a:effectLst/>
                <a:latin typeface="Times New Roman" panose="02020603050405020304" pitchFamily="18" charset="0"/>
              </a:rPr>
              <a:t>G</a:t>
            </a:r>
            <a:r>
              <a:rPr lang="zh-CN" altLang="en-US" b="0" i="0" dirty="0">
                <a:effectLst/>
                <a:latin typeface="Times New Roman" panose="02020603050405020304" pitchFamily="18" charset="0"/>
              </a:rPr>
              <a:t>分别为</a:t>
            </a:r>
            <a:r>
              <a:rPr lang="en-US" altLang="zh-CN" b="0" i="0" dirty="0">
                <a:effectLst/>
                <a:latin typeface="Times New Roman" panose="02020603050405020304" pitchFamily="18" charset="0"/>
              </a:rPr>
              <a:t>SENSE</a:t>
            </a:r>
            <a:r>
              <a:rPr lang="zh-CN" altLang="en-US" b="0" i="0" dirty="0">
                <a:effectLst/>
                <a:latin typeface="Times New Roman" panose="02020603050405020304" pitchFamily="18" charset="0"/>
              </a:rPr>
              <a:t>重建的结果，其中有信号泄露的图像重建结果更差，其残差图更明显，如图</a:t>
            </a:r>
            <a:r>
              <a:rPr lang="en-US" altLang="zh-CN" b="0" i="0" dirty="0">
                <a:effectLst/>
                <a:latin typeface="Times New Roman" panose="02020603050405020304" pitchFamily="18" charset="0"/>
              </a:rPr>
              <a:t>H</a:t>
            </a:r>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34</a:t>
            </a:fld>
            <a:endParaRPr lang="en-US" altLang="zh-CN"/>
          </a:p>
        </p:txBody>
      </p:sp>
    </p:spTree>
    <p:extLst>
      <p:ext uri="{BB962C8B-B14F-4D97-AF65-F5344CB8AC3E}">
        <p14:creationId xmlns:p14="http://schemas.microsoft.com/office/powerpoint/2010/main" val="725030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我们可以简单分析一下观测图像和目标图像之间的关系：也就是说观测图像 </a:t>
            </a:r>
            <a:r>
              <a:rPr kumimoji="1" lang="en-US" altLang="zh-CN" dirty="0"/>
              <a:t>=</a:t>
            </a:r>
            <a:r>
              <a:rPr kumimoji="1" lang="zh-CN" altLang="en-US" dirty="0"/>
              <a:t> 目标图像</a:t>
            </a:r>
            <a:r>
              <a:rPr kumimoji="1" lang="en-US" altLang="zh-CN" dirty="0"/>
              <a:t>+</a:t>
            </a:r>
            <a:r>
              <a:rPr kumimoji="1" lang="zh-CN" altLang="en-US" dirty="0"/>
              <a:t> 信号泄露伪影。当回波链长较小时，信号泄露伪影几乎不存在，此时观测图像和目标图像相同；当回波链长度较大时，此时观测图像和目标图像有较大的差异。我们在这里定义像素级的矫正因子</a:t>
            </a:r>
            <a:r>
              <a:rPr kumimoji="1" lang="en-US" altLang="zh-CN" dirty="0"/>
              <a:t>A</a:t>
            </a:r>
            <a:r>
              <a:rPr kumimoji="1" lang="zh-CN" altLang="en-US" dirty="0"/>
              <a:t>为目标图像和观测图像的比值（后面我们会用到</a:t>
            </a:r>
            <a:r>
              <a:rPr kumimoji="1" lang="en-US" altLang="zh-CN" dirty="0"/>
              <a:t>A</a:t>
            </a:r>
            <a:r>
              <a:rPr kumimoji="1" lang="zh-CN" altLang="en-US" dirty="0"/>
              <a:t>）。</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35</a:t>
            </a:fld>
            <a:endParaRPr lang="en-US" altLang="zh-CN"/>
          </a:p>
        </p:txBody>
      </p:sp>
    </p:spTree>
    <p:extLst>
      <p:ext uri="{BB962C8B-B14F-4D97-AF65-F5344CB8AC3E}">
        <p14:creationId xmlns:p14="http://schemas.microsoft.com/office/powerpoint/2010/main" val="1628164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前面我们讲了</a:t>
            </a:r>
            <a:r>
              <a:rPr kumimoji="1" lang="en-US" altLang="zh-CN" dirty="0"/>
              <a:t>CEST</a:t>
            </a:r>
            <a:r>
              <a:rPr kumimoji="1" lang="zh-CN" altLang="en-US" dirty="0"/>
              <a:t>序列采集图像的时候可能遇到的两个问题。首先，</a:t>
            </a:r>
            <a:r>
              <a:rPr kumimoji="1" lang="en-US" altLang="zh-CN" dirty="0"/>
              <a:t>CEST</a:t>
            </a:r>
            <a:r>
              <a:rPr kumimoji="1" lang="zh-CN" altLang="en-US" dirty="0"/>
              <a:t>是一个</a:t>
            </a:r>
            <a:r>
              <a:rPr kumimoji="1" lang="en-US" altLang="zh-CN" dirty="0"/>
              <a:t>4D</a:t>
            </a:r>
            <a:r>
              <a:rPr kumimoji="1" lang="zh-CN" altLang="en-US" dirty="0"/>
              <a:t>的图像，</a:t>
            </a:r>
            <a:r>
              <a:rPr lang="zh-CN" altLang="en-US" b="0" i="0" dirty="0">
                <a:solidFill>
                  <a:srgbClr val="252525"/>
                </a:solidFill>
                <a:effectLst/>
              </a:rPr>
              <a:t>从同一体积获取多个帧，这意味着线圈灵敏度和 </a:t>
            </a:r>
            <a:r>
              <a:rPr lang="en-US" altLang="zh-CN" b="0" i="0" dirty="0">
                <a:solidFill>
                  <a:srgbClr val="252525"/>
                </a:solidFill>
                <a:effectLst/>
              </a:rPr>
              <a:t>T2</a:t>
            </a:r>
            <a:r>
              <a:rPr lang="zh-CN" altLang="en-US" dirty="0">
                <a:solidFill>
                  <a:srgbClr val="252525"/>
                </a:solidFill>
              </a:rPr>
              <a:t> </a:t>
            </a:r>
            <a:r>
              <a:rPr lang="en-US" altLang="zh-CN" dirty="0">
                <a:solidFill>
                  <a:srgbClr val="252525"/>
                </a:solidFill>
              </a:rPr>
              <a:t>decay</a:t>
            </a:r>
            <a:r>
              <a:rPr lang="zh-CN" altLang="en-US" dirty="0">
                <a:solidFill>
                  <a:srgbClr val="252525"/>
                </a:solidFill>
              </a:rPr>
              <a:t>相关的</a:t>
            </a:r>
            <a:r>
              <a:rPr lang="zh-CN" altLang="en-US" b="0" i="0" dirty="0">
                <a:solidFill>
                  <a:srgbClr val="252525"/>
                </a:solidFill>
                <a:effectLst/>
              </a:rPr>
              <a:t>伪影基本上不会在帧之间发生变化。</a:t>
            </a:r>
            <a:r>
              <a:rPr lang="en-US" altLang="zh-CN" b="0" i="0" dirty="0">
                <a:solidFill>
                  <a:srgbClr val="252525"/>
                </a:solidFill>
                <a:effectLst/>
              </a:rPr>
              <a:t>KIPI</a:t>
            </a:r>
            <a:r>
              <a:rPr lang="zh-CN" altLang="en-US" b="0" i="0" dirty="0">
                <a:solidFill>
                  <a:srgbClr val="252525"/>
                </a:solidFill>
                <a:effectLst/>
              </a:rPr>
              <a:t>的主要思路便是</a:t>
            </a:r>
            <a:r>
              <a:rPr lang="zh-CN" altLang="en-US" dirty="0">
                <a:solidFill>
                  <a:schemeClr val="tx1"/>
                </a:solidFill>
              </a:rPr>
              <a:t>通过低倍欠采样的一个</a:t>
            </a:r>
            <a:r>
              <a:rPr lang="en-US" altLang="zh-CN" dirty="0">
                <a:solidFill>
                  <a:schemeClr val="tx1"/>
                </a:solidFill>
              </a:rPr>
              <a:t>frame</a:t>
            </a:r>
            <a:r>
              <a:rPr lang="zh-CN" altLang="en-US" dirty="0">
                <a:solidFill>
                  <a:schemeClr val="tx1"/>
                </a:solidFill>
              </a:rPr>
              <a:t>估计</a:t>
            </a:r>
            <a:r>
              <a:rPr lang="en-US" altLang="zh-CN" dirty="0" err="1">
                <a:solidFill>
                  <a:schemeClr val="tx1"/>
                </a:solidFill>
              </a:rPr>
              <a:t>sensetivity</a:t>
            </a:r>
            <a:r>
              <a:rPr lang="zh-CN" altLang="en-US" dirty="0">
                <a:solidFill>
                  <a:schemeClr val="tx1"/>
                </a:solidFill>
              </a:rPr>
              <a:t> </a:t>
            </a:r>
            <a:r>
              <a:rPr lang="en-US" altLang="zh-CN" dirty="0">
                <a:solidFill>
                  <a:schemeClr val="tx1"/>
                </a:solidFill>
              </a:rPr>
              <a:t>map</a:t>
            </a:r>
            <a:r>
              <a:rPr lang="zh-CN" altLang="en-US" dirty="0">
                <a:solidFill>
                  <a:schemeClr val="tx1"/>
                </a:solidFill>
              </a:rPr>
              <a:t>和</a:t>
            </a:r>
            <a:r>
              <a:rPr lang="en" altLang="zh-CN" dirty="0">
                <a:solidFill>
                  <a:schemeClr val="tx1"/>
                </a:solidFill>
              </a:rPr>
              <a:t>correction map</a:t>
            </a:r>
            <a:r>
              <a:rPr lang="zh-CN" altLang="en-US" dirty="0">
                <a:solidFill>
                  <a:schemeClr val="tx1"/>
                </a:solidFill>
              </a:rPr>
              <a:t>，并将这两个</a:t>
            </a:r>
            <a:r>
              <a:rPr lang="en-US" altLang="zh-CN" dirty="0">
                <a:solidFill>
                  <a:schemeClr val="tx1"/>
                </a:solidFill>
              </a:rPr>
              <a:t>map</a:t>
            </a:r>
            <a:r>
              <a:rPr lang="zh-CN" altLang="en-US" dirty="0">
                <a:solidFill>
                  <a:schemeClr val="tx1"/>
                </a:solidFill>
              </a:rPr>
              <a:t>应用于重建其他高倍欠采样的</a:t>
            </a:r>
            <a:r>
              <a:rPr lang="en-US" altLang="zh-CN" dirty="0">
                <a:solidFill>
                  <a:schemeClr val="tx1"/>
                </a:solidFill>
              </a:rPr>
              <a:t>frame</a:t>
            </a:r>
            <a:r>
              <a:rPr lang="zh-CN" altLang="en-US" dirty="0">
                <a:solidFill>
                  <a:schemeClr val="tx1"/>
                </a:solidFill>
              </a:rPr>
              <a:t>。</a:t>
            </a:r>
            <a:endParaRPr lang="en-US" altLang="zh-CN" dirty="0">
              <a:solidFill>
                <a:schemeClr val="tx1"/>
              </a:solidFill>
            </a:endParaRPr>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36</a:t>
            </a:fld>
            <a:endParaRPr lang="en-US" altLang="zh-CN"/>
          </a:p>
        </p:txBody>
      </p:sp>
    </p:spTree>
    <p:extLst>
      <p:ext uri="{BB962C8B-B14F-4D97-AF65-F5344CB8AC3E}">
        <p14:creationId xmlns:p14="http://schemas.microsoft.com/office/powerpoint/2010/main" val="1643118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我们具体看一下</a:t>
            </a:r>
            <a:r>
              <a:rPr kumimoji="1" lang="en-US" altLang="zh-CN" dirty="0"/>
              <a:t>KIPI</a:t>
            </a:r>
            <a:r>
              <a:rPr kumimoji="1" lang="zh-CN" altLang="en-US" dirty="0"/>
              <a:t>的流程：</a:t>
            </a:r>
            <a:endParaRPr kumimoji="1" lang="en-US" altLang="zh-CN" dirty="0"/>
          </a:p>
          <a:p>
            <a:r>
              <a:rPr kumimoji="1" lang="en-US" altLang="zh-CN" dirty="0"/>
              <a:t>1.</a:t>
            </a:r>
            <a:r>
              <a:rPr kumimoji="1" lang="zh-CN" altLang="en-US" dirty="0"/>
              <a:t>选择一帧低加速倍数的校准</a:t>
            </a:r>
            <a:r>
              <a:rPr kumimoji="1" lang="en" altLang="zh-CN" dirty="0"/>
              <a:t>frame</a:t>
            </a:r>
            <a:r>
              <a:rPr kumimoji="1" lang="zh-CN" altLang="en" dirty="0"/>
              <a:t>，</a:t>
            </a:r>
            <a:r>
              <a:rPr kumimoji="1" lang="zh-CN" altLang="en-US" dirty="0"/>
              <a:t>校准帧包含</a:t>
            </a:r>
            <a:r>
              <a:rPr kumimoji="1" lang="en" altLang="zh-CN" dirty="0"/>
              <a:t>ACS data</a:t>
            </a:r>
            <a:r>
              <a:rPr kumimoji="1" lang="zh-CN" altLang="en-US" dirty="0"/>
              <a:t>，使用</a:t>
            </a:r>
            <a:r>
              <a:rPr kumimoji="1" lang="en" altLang="zh-CN" dirty="0"/>
              <a:t>GRAPPA</a:t>
            </a:r>
            <a:r>
              <a:rPr kumimoji="1" lang="zh-CN" altLang="en-US" dirty="0"/>
              <a:t>重建图像，得到重建后的</a:t>
            </a:r>
            <a:r>
              <a:rPr kumimoji="1" lang="en-US" altLang="zh-CN" dirty="0"/>
              <a:t>k</a:t>
            </a:r>
            <a:r>
              <a:rPr kumimoji="1" lang="zh-CN" altLang="en-US" dirty="0"/>
              <a:t>空间图像。</a:t>
            </a:r>
            <a:endParaRPr kumimoji="1" lang="en-US" altLang="zh-CN" dirty="0"/>
          </a:p>
          <a:p>
            <a:r>
              <a:rPr kumimoji="1" lang="en-US" altLang="zh-CN" dirty="0"/>
              <a:t>2.</a:t>
            </a:r>
            <a:r>
              <a:rPr kumimoji="1" lang="zh-CN" altLang="en-US" dirty="0"/>
              <a:t>使用重建后的校准</a:t>
            </a:r>
            <a:r>
              <a:rPr kumimoji="1" lang="en" altLang="zh-CN" dirty="0"/>
              <a:t>frame</a:t>
            </a:r>
            <a:r>
              <a:rPr kumimoji="1" lang="zh-CN" altLang="en" dirty="0"/>
              <a:t>使用</a:t>
            </a:r>
            <a:r>
              <a:rPr kumimoji="1" lang="en-US" altLang="zh-CN" dirty="0"/>
              <a:t>SENSE</a:t>
            </a:r>
            <a:r>
              <a:rPr kumimoji="1" lang="zh-CN" altLang="en-US" dirty="0"/>
              <a:t>估计线圈灵敏度。</a:t>
            </a:r>
            <a:endParaRPr kumimoji="1" lang="en-US" altLang="zh-CN" dirty="0"/>
          </a:p>
          <a:p>
            <a:r>
              <a:rPr kumimoji="1" lang="en-US" altLang="zh-CN" dirty="0"/>
              <a:t>3.</a:t>
            </a:r>
            <a:r>
              <a:rPr kumimoji="1" lang="zh-CN" altLang="en-US" dirty="0"/>
              <a:t>使用步骤二估计的</a:t>
            </a:r>
            <a:r>
              <a:rPr kumimoji="1" lang="en" altLang="zh-CN" dirty="0" err="1"/>
              <a:t>sensetivity</a:t>
            </a:r>
            <a:r>
              <a:rPr kumimoji="1" lang="en" altLang="zh-CN" dirty="0"/>
              <a:t> map</a:t>
            </a:r>
            <a:r>
              <a:rPr kumimoji="1" lang="zh-CN" altLang="en-US" dirty="0"/>
              <a:t>和</a:t>
            </a:r>
            <a:r>
              <a:rPr kumimoji="1" lang="en" altLang="zh-CN" dirty="0"/>
              <a:t>SENSE</a:t>
            </a:r>
            <a:r>
              <a:rPr kumimoji="1" lang="zh-CN" altLang="en-US" dirty="0"/>
              <a:t>方法重建其他帧（这些帧没有自定校准信号，并且是高倍的欠采样）</a:t>
            </a:r>
            <a:endParaRPr kumimoji="1" lang="en-US" altLang="zh-CN" dirty="0"/>
          </a:p>
          <a:p>
            <a:r>
              <a:rPr kumimoji="1" lang="en-US" altLang="zh-CN" dirty="0"/>
              <a:t>4.</a:t>
            </a:r>
            <a:r>
              <a:rPr kumimoji="1" lang="zh-CN" altLang="en-US" dirty="0"/>
              <a:t>使用伪影抑制算法估计</a:t>
            </a:r>
            <a:r>
              <a:rPr kumimoji="1" lang="en" altLang="zh-CN" dirty="0"/>
              <a:t>correction map</a:t>
            </a:r>
            <a:r>
              <a:rPr kumimoji="1" lang="zh-CN" altLang="en" dirty="0"/>
              <a:t>：</a:t>
            </a:r>
            <a:r>
              <a:rPr kumimoji="1" lang="zh-CN" altLang="en-US" dirty="0"/>
              <a:t>使用步骤一种</a:t>
            </a:r>
            <a:r>
              <a:rPr kumimoji="1" lang="en" altLang="zh-CN" dirty="0"/>
              <a:t>GRAPPA</a:t>
            </a:r>
            <a:r>
              <a:rPr kumimoji="1" lang="zh-CN" altLang="en-US" dirty="0"/>
              <a:t>重建的</a:t>
            </a:r>
            <a:r>
              <a:rPr kumimoji="1" lang="en" altLang="zh-CN" dirty="0" err="1"/>
              <a:t>kspace</a:t>
            </a:r>
            <a:r>
              <a:rPr kumimoji="1" lang="en" altLang="zh-CN" dirty="0"/>
              <a:t> data</a:t>
            </a:r>
            <a:r>
              <a:rPr kumimoji="1" lang="zh-CN" altLang="en-US" dirty="0"/>
              <a:t>和</a:t>
            </a:r>
            <a:r>
              <a:rPr kumimoji="1" lang="en" altLang="zh-CN" dirty="0"/>
              <a:t>sensitivity map</a:t>
            </a:r>
            <a:r>
              <a:rPr kumimoji="1" lang="zh-CN" altLang="en" dirty="0"/>
              <a:t>，</a:t>
            </a:r>
            <a:r>
              <a:rPr kumimoji="1" lang="zh-CN" altLang="en-US" dirty="0"/>
              <a:t>使用加速倍数</a:t>
            </a:r>
            <a:r>
              <a:rPr kumimoji="1" lang="en-US" altLang="zh-CN" dirty="0"/>
              <a:t>1</a:t>
            </a:r>
            <a:r>
              <a:rPr kumimoji="1" lang="zh-CN" altLang="en-US" dirty="0"/>
              <a:t>的</a:t>
            </a:r>
            <a:r>
              <a:rPr kumimoji="1" lang="en" altLang="zh-CN" dirty="0"/>
              <a:t>SENSE</a:t>
            </a:r>
            <a:r>
              <a:rPr kumimoji="1" lang="zh-CN" altLang="en-US" dirty="0"/>
              <a:t>重建。接着进行第三步的不同加速倍数</a:t>
            </a:r>
            <a:r>
              <a:rPr kumimoji="1" lang="en" altLang="zh-CN" dirty="0"/>
              <a:t>SENSE</a:t>
            </a:r>
            <a:r>
              <a:rPr kumimoji="1" lang="zh-CN" altLang="en-US" dirty="0"/>
              <a:t>重建，使用加速倍数为</a:t>
            </a:r>
            <a:r>
              <a:rPr kumimoji="1" lang="en-US" altLang="zh-CN" dirty="0"/>
              <a:t>1</a:t>
            </a:r>
            <a:r>
              <a:rPr kumimoji="1" lang="zh-CN" altLang="en-US" dirty="0"/>
              <a:t>的重建结果除以高倍重建结果就可以得到</a:t>
            </a:r>
            <a:r>
              <a:rPr kumimoji="1" lang="en" altLang="zh-CN" dirty="0"/>
              <a:t>correction map</a:t>
            </a:r>
            <a:r>
              <a:rPr kumimoji="1" lang="zh-CN" altLang="en-US" dirty="0"/>
              <a:t>；</a:t>
            </a:r>
            <a:endParaRPr kumimoji="1" lang="en-US" altLang="zh-CN" dirty="0"/>
          </a:p>
          <a:p>
            <a:r>
              <a:rPr kumimoji="1" lang="en-US" altLang="zh-CN" dirty="0"/>
              <a:t>5.</a:t>
            </a:r>
            <a:r>
              <a:rPr kumimoji="1" lang="zh-CN" altLang="en-US" dirty="0"/>
              <a:t>最后将</a:t>
            </a:r>
            <a:r>
              <a:rPr kumimoji="1" lang="en-US" altLang="zh-CN" dirty="0"/>
              <a:t>Unfolded</a:t>
            </a:r>
            <a:r>
              <a:rPr kumimoji="1" lang="zh-CN" altLang="en-US" dirty="0"/>
              <a:t> </a:t>
            </a:r>
            <a:r>
              <a:rPr kumimoji="1" lang="en-US" altLang="zh-CN" dirty="0"/>
              <a:t>image</a:t>
            </a:r>
            <a:r>
              <a:rPr kumimoji="1" lang="zh-CN" altLang="en-US" dirty="0"/>
              <a:t>乘以估计匹配的加速倍数的</a:t>
            </a:r>
            <a:r>
              <a:rPr kumimoji="1" lang="en-US" altLang="zh-CN" dirty="0"/>
              <a:t>correction</a:t>
            </a:r>
            <a:r>
              <a:rPr kumimoji="1" lang="zh-CN" altLang="en-US" dirty="0"/>
              <a:t> </a:t>
            </a:r>
            <a:r>
              <a:rPr kumimoji="1" lang="en-US" altLang="zh-CN" dirty="0"/>
              <a:t>map</a:t>
            </a:r>
            <a:r>
              <a:rPr kumimoji="1" lang="zh-CN" altLang="en-US" dirty="0"/>
              <a:t> 便可以得到最终重建的目标。</a:t>
            </a:r>
            <a:endParaRPr kumimoji="1" lang="en-US" altLang="zh-CN" dirty="0"/>
          </a:p>
          <a:p>
            <a:endParaRPr kumimoji="1" lang="en-US" altLang="zh-CN" dirty="0"/>
          </a:p>
          <a:p>
            <a:r>
              <a:rPr kumimoji="1" lang="en-US" altLang="zh-CN" dirty="0"/>
              <a:t>KIPI</a:t>
            </a:r>
            <a:r>
              <a:rPr kumimoji="1" lang="zh-CN" altLang="en-US" dirty="0"/>
              <a:t>利用了</a:t>
            </a:r>
            <a:r>
              <a:rPr kumimoji="1" lang="en-US" altLang="zh-CN" dirty="0"/>
              <a:t>CEST</a:t>
            </a:r>
            <a:r>
              <a:rPr kumimoji="1" lang="zh-CN" altLang="en-US" dirty="0"/>
              <a:t>序列的成像特点，针对性的结合了</a:t>
            </a:r>
            <a:r>
              <a:rPr kumimoji="1" lang="en-US" altLang="zh-CN" dirty="0"/>
              <a:t>SENSE</a:t>
            </a:r>
            <a:r>
              <a:rPr kumimoji="1" lang="zh-CN" altLang="en-US" dirty="0"/>
              <a:t>和</a:t>
            </a:r>
            <a:r>
              <a:rPr kumimoji="1" lang="en-US" altLang="zh-CN" dirty="0"/>
              <a:t>GRAPPA</a:t>
            </a:r>
            <a:r>
              <a:rPr kumimoji="1" lang="zh-CN" altLang="en-US" dirty="0"/>
              <a:t>解决了</a:t>
            </a:r>
            <a:r>
              <a:rPr kumimoji="1" lang="en-US" altLang="zh-CN" dirty="0"/>
              <a:t>CEST</a:t>
            </a:r>
            <a:r>
              <a:rPr kumimoji="1" lang="zh-CN" altLang="en-US" dirty="0"/>
              <a:t>加速的两大痛点。</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37</a:t>
            </a:fld>
            <a:endParaRPr lang="en-US" altLang="zh-CN"/>
          </a:p>
        </p:txBody>
      </p:sp>
    </p:spTree>
    <p:extLst>
      <p:ext uri="{BB962C8B-B14F-4D97-AF65-F5344CB8AC3E}">
        <p14:creationId xmlns:p14="http://schemas.microsoft.com/office/powerpoint/2010/main" val="1332513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接下来，我们讲磁共振重建领域近年来比较热门的一个方法：压缩感知，并给出一个利用压缩感知实现磁共振重建的例子。</a:t>
            </a:r>
            <a:endParaRPr kumimoji="1" lang="en-US" altLang="zh-CN" dirty="0"/>
          </a:p>
          <a:p>
            <a:r>
              <a:rPr kumimoji="1" lang="zh-CN" altLang="en-US" dirty="0"/>
              <a:t>我们首先讲一些信号处理的背景知识，也是压缩感知的理论基础。</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38</a:t>
            </a:fld>
            <a:endParaRPr lang="en-US" altLang="zh-CN"/>
          </a:p>
        </p:txBody>
      </p:sp>
    </p:spTree>
    <p:extLst>
      <p:ext uri="{BB962C8B-B14F-4D97-AF65-F5344CB8AC3E}">
        <p14:creationId xmlns:p14="http://schemas.microsoft.com/office/powerpoint/2010/main" val="3177804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39</a:t>
            </a:fld>
            <a:endParaRPr lang="en-US" altLang="zh-CN"/>
          </a:p>
        </p:txBody>
      </p:sp>
    </p:spTree>
    <p:extLst>
      <p:ext uri="{BB962C8B-B14F-4D97-AF65-F5344CB8AC3E}">
        <p14:creationId xmlns:p14="http://schemas.microsoft.com/office/powerpoint/2010/main" val="3311359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首先我们介绍一下信号采样和奈奎斯特采样定律</a:t>
            </a:r>
            <a:endParaRPr kumimoji="1" lang="en-US" altLang="zh-CN" dirty="0"/>
          </a:p>
          <a:p>
            <a:endParaRPr kumimoji="1" lang="en-US" altLang="zh-CN" dirty="0"/>
          </a:p>
          <a:p>
            <a:r>
              <a:rPr kumimoji="1" lang="zh-CN" altLang="en-US" dirty="0"/>
              <a:t>理论上来说，信号是连续模拟信号，例如一个正弦信号可以写作</a:t>
            </a:r>
            <a:r>
              <a:rPr kumimoji="1" lang="en-US" altLang="zh-CN" dirty="0"/>
              <a:t>y=sin(2pi</a:t>
            </a:r>
            <a:r>
              <a:rPr kumimoji="1" lang="zh-CN" altLang="en-US" dirty="0"/>
              <a:t> </a:t>
            </a:r>
            <a:r>
              <a:rPr kumimoji="1" lang="en-US" altLang="zh-CN" dirty="0"/>
              <a:t>t)</a:t>
            </a:r>
            <a:r>
              <a:rPr kumimoji="1" lang="zh-CN" altLang="en-US" dirty="0"/>
              <a:t>。但是在实际中，我们需要对自然界的信号进行获取的时候，是一个一个点进行采样的，我们没法完全直接得到一个连续的信号，只能采样得到离散的数字信号。</a:t>
            </a:r>
            <a:endParaRPr kumimoji="1" lang="en-US" altLang="zh-CN" dirty="0"/>
          </a:p>
          <a:p>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如果我们将这个正弦信号以不同的间隔进行采样取点，然后再将每个点用直线连接起来，</a:t>
            </a:r>
            <a:r>
              <a:rPr lang="zh-CN" altLang="en-US" dirty="0"/>
              <a:t>可以发现，时间间隔越小，信号还原的越精确。</a:t>
            </a:r>
            <a:endParaRPr lang="en-US" altLang="zh-CN" dirty="0"/>
          </a:p>
          <a:p>
            <a:endParaRPr kumimoji="1" lang="en-US" altLang="zh-CN" dirty="0"/>
          </a:p>
          <a:p>
            <a:r>
              <a:rPr kumimoji="1" lang="zh-CN" altLang="en-US" dirty="0"/>
              <a:t>那么问题来了，我们该如何确定采样的时间间隔，才能得到不失真的信号呢？</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40</a:t>
            </a:fld>
            <a:endParaRPr lang="en-US" altLang="zh-CN"/>
          </a:p>
        </p:txBody>
      </p:sp>
    </p:spTree>
    <p:extLst>
      <p:ext uri="{BB962C8B-B14F-4D97-AF65-F5344CB8AC3E}">
        <p14:creationId xmlns:p14="http://schemas.microsoft.com/office/powerpoint/2010/main" val="3077816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现在我们考虑一块人体组织中的所有质子。因为每个质子都可以产生一个小磁场，这种小磁场的排列是随机无序的，每个质子产生的磁分量相互抵消，人体在自然状态下无明显磁性，没有宏观磁分量的产生。</a:t>
            </a:r>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4</a:t>
            </a:fld>
            <a:endParaRPr lang="en-US" altLang="zh-CN"/>
          </a:p>
        </p:txBody>
      </p:sp>
    </p:spTree>
    <p:extLst>
      <p:ext uri="{BB962C8B-B14F-4D97-AF65-F5344CB8AC3E}">
        <p14:creationId xmlns:p14="http://schemas.microsoft.com/office/powerpoint/2010/main" val="2141200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奈奎斯特香农采样定律给了我们答案。如果我们想尽量保留不失真的信号，那么我们的采样频率必须大于原始信号的最大频率分量的二倍。</a:t>
            </a:r>
            <a:endParaRPr kumimoji="1" lang="en-US" altLang="zh-CN" dirty="0"/>
          </a:p>
          <a:p>
            <a:endParaRPr kumimoji="1" lang="en-US" altLang="zh-CN" dirty="0"/>
          </a:p>
          <a:p>
            <a:r>
              <a:rPr kumimoji="1" lang="zh-CN" altLang="en-US" dirty="0"/>
              <a:t>我们可以对这个定理进行简单推导：假设我们现在有一个连续的模拟时域信号</a:t>
            </a:r>
            <a:r>
              <a:rPr kumimoji="1" lang="en-US" altLang="zh-CN" dirty="0"/>
              <a:t>f(t)</a:t>
            </a:r>
            <a:r>
              <a:rPr kumimoji="1" lang="zh-CN" altLang="en-US" dirty="0"/>
              <a:t>，其傅里叶变换的结果为左下角的图像，其最高频率为</a:t>
            </a:r>
            <a:r>
              <a:rPr kumimoji="1" lang="en-US" altLang="zh-CN" dirty="0"/>
              <a:t>Wm</a:t>
            </a:r>
            <a:r>
              <a:rPr kumimoji="1" lang="zh-CN" altLang="en-US" dirty="0"/>
              <a:t>。我们对时域信号进行采样，也就是使用等间隔冲激函数进行采样，得到离散的数字信号。由傅里叶变换的性质，时域相乘</a:t>
            </a:r>
            <a:r>
              <a:rPr kumimoji="1" lang="en-US" altLang="zh-CN" dirty="0"/>
              <a:t>=</a:t>
            </a:r>
            <a:r>
              <a:rPr kumimoji="1" lang="zh-CN" altLang="en-US" dirty="0"/>
              <a:t>频域卷积。已知冲击信号的傅里叶变化仍为冲击信号，</a:t>
            </a:r>
            <a:r>
              <a:rPr kumimoji="1" lang="en-US" altLang="zh-CN" dirty="0"/>
              <a:t>F(w)</a:t>
            </a:r>
            <a:r>
              <a:rPr kumimoji="1" lang="zh-CN" altLang="en-US" dirty="0"/>
              <a:t>和</a:t>
            </a:r>
            <a:r>
              <a:rPr kumimoji="1" lang="en-US" altLang="zh-CN" dirty="0"/>
              <a:t>delta(</a:t>
            </a:r>
            <a:r>
              <a:rPr kumimoji="1" lang="en-US" altLang="zh-CN" dirty="0" err="1"/>
              <a:t>ometa</a:t>
            </a:r>
            <a:r>
              <a:rPr kumimoji="1" lang="en-US" altLang="zh-CN" dirty="0"/>
              <a:t>)</a:t>
            </a:r>
            <a:r>
              <a:rPr kumimoji="1" lang="zh-CN" altLang="en-US" dirty="0"/>
              <a:t>的卷积就相当于队原始信号的频谱进行周期延拓，现在这张图是</a:t>
            </a:r>
            <a:r>
              <a:rPr kumimoji="1" lang="en-US" altLang="zh-CN" dirty="0" err="1"/>
              <a:t>Ws</a:t>
            </a:r>
            <a:r>
              <a:rPr kumimoji="1" lang="en-US" altLang="zh-CN" dirty="0"/>
              <a:t>&gt;2Wm</a:t>
            </a:r>
            <a:r>
              <a:rPr kumimoji="1" lang="zh-CN" altLang="en-US" dirty="0"/>
              <a:t>，如果</a:t>
            </a:r>
            <a:r>
              <a:rPr kumimoji="1" lang="en-US" altLang="zh-CN" dirty="0"/>
              <a:t>W_s&lt;2Wm</a:t>
            </a:r>
            <a:r>
              <a:rPr kumimoji="1" lang="zh-CN" altLang="en-US" dirty="0"/>
              <a:t>，那么每个峰的频谱便会混叠在一起。这样的频率信号你傅里叶变换之后的结果便会出现很多混叠。</a:t>
            </a:r>
            <a:endParaRPr kumimoji="1" lang="en-US" altLang="zh-CN" dirty="0"/>
          </a:p>
          <a:p>
            <a:endParaRPr kumimoji="1" lang="en-US" altLang="zh-CN" dirty="0"/>
          </a:p>
          <a:p>
            <a:r>
              <a:rPr kumimoji="1" lang="zh-CN" altLang="en-US" dirty="0"/>
              <a:t>奈奎斯特采样定律也称为了信号处理领域多年难以突破的金科玉律</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41</a:t>
            </a:fld>
            <a:endParaRPr lang="en-US" altLang="zh-CN"/>
          </a:p>
        </p:txBody>
      </p:sp>
    </p:spTree>
    <p:extLst>
      <p:ext uri="{BB962C8B-B14F-4D97-AF65-F5344CB8AC3E}">
        <p14:creationId xmlns:p14="http://schemas.microsoft.com/office/powerpoint/2010/main" val="2214212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42</a:t>
            </a:fld>
            <a:endParaRPr lang="en-US" altLang="zh-CN"/>
          </a:p>
        </p:txBody>
      </p:sp>
    </p:spTree>
    <p:extLst>
      <p:ext uri="{BB962C8B-B14F-4D97-AF65-F5344CB8AC3E}">
        <p14:creationId xmlns:p14="http://schemas.microsoft.com/office/powerpoint/2010/main" val="2068196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在近年来，压缩感知技术成为信号处理领域的一个大热门，他突破了奈奎斯特采样定律的限制，</a:t>
            </a:r>
            <a:r>
              <a:rPr lang="zh-CN" altLang="en-US" dirty="0">
                <a:solidFill>
                  <a:srgbClr val="FF0000"/>
                </a:solidFill>
              </a:rPr>
              <a:t>在信号采样的过程中用远远不满足奈奎斯特采样定律的很少的随机采样点，便实现了全采样一样的效果。</a:t>
            </a:r>
            <a:endParaRPr lang="en-US" altLang="zh-CN" dirty="0"/>
          </a:p>
          <a:p>
            <a:endParaRPr kumimoji="1" lang="en-US" altLang="zh-CN" dirty="0"/>
          </a:p>
          <a:p>
            <a:r>
              <a:rPr kumimoji="1" lang="zh-CN" altLang="en-US" dirty="0"/>
              <a:t>下面这个图是一个例子：我们观测到的图像</a:t>
            </a:r>
            <a:r>
              <a:rPr kumimoji="1" lang="en-US" altLang="zh-CN" dirty="0"/>
              <a:t>y</a:t>
            </a:r>
            <a:r>
              <a:rPr kumimoji="1" lang="zh-CN" altLang="en-US" dirty="0"/>
              <a:t>实际上是一个很少的随机采样，通过某种稀疏变换，我们可以将其变换到某个稀疏空间得到目标信号的稀疏近似，在通过稀疏信号逆变换，重建出目标高质量的图像。这种变换使得。其背后的原理就源自于信号的可压缩性或者说稀疏性。这真的是一件很神奇的事情，我们下面就来具体看一下是如何实现的。</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43</a:t>
            </a:fld>
            <a:endParaRPr lang="en-US" altLang="zh-CN"/>
          </a:p>
        </p:txBody>
      </p:sp>
    </p:spTree>
    <p:extLst>
      <p:ext uri="{BB962C8B-B14F-4D97-AF65-F5344CB8AC3E}">
        <p14:creationId xmlns:p14="http://schemas.microsoft.com/office/powerpoint/2010/main" val="2337578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D1D5DB"/>
                </a:solidFill>
                <a:effectLst/>
                <a:latin typeface="Söhne"/>
              </a:rPr>
              <a:t>我们前面提到，对于大多数自然信号，如图像和音频，都具有很高的可压缩性。图像的可压缩性与图像空间的维度极高有关。举一个简单的例子：对于一个的 </a:t>
            </a:r>
            <a:r>
              <a:rPr lang="en-US" altLang="zh-CN" b="0" i="0" dirty="0">
                <a:solidFill>
                  <a:srgbClr val="D1D5DB"/>
                </a:solidFill>
                <a:effectLst/>
                <a:latin typeface="Söhne"/>
              </a:rPr>
              <a:t>$20\</a:t>
            </a:r>
            <a:r>
              <a:rPr lang="en" altLang="zh-CN" b="0" i="0" dirty="0">
                <a:solidFill>
                  <a:srgbClr val="D1D5DB"/>
                </a:solidFill>
                <a:effectLst/>
                <a:latin typeface="Söhne"/>
              </a:rPr>
              <a:t>times 20$ </a:t>
            </a:r>
            <a:r>
              <a:rPr lang="zh-CN" altLang="en-US" b="0" i="0" dirty="0">
                <a:solidFill>
                  <a:srgbClr val="D1D5DB"/>
                </a:solidFill>
                <a:effectLst/>
                <a:latin typeface="Söhne"/>
              </a:rPr>
              <a:t>像素的黑白图像，每个像素只有两个取值（</a:t>
            </a:r>
            <a:r>
              <a:rPr lang="en-US" altLang="zh-CN" b="0" i="0" dirty="0">
                <a:solidFill>
                  <a:srgbClr val="D1D5DB"/>
                </a:solidFill>
                <a:effectLst/>
                <a:latin typeface="Söhne"/>
              </a:rPr>
              <a:t>0</a:t>
            </a:r>
            <a:r>
              <a:rPr lang="zh-CN" altLang="en-US" b="0" i="0" dirty="0">
                <a:solidFill>
                  <a:srgbClr val="D1D5DB"/>
                </a:solidFill>
                <a:effectLst/>
                <a:latin typeface="Söhne"/>
              </a:rPr>
              <a:t>或者</a:t>
            </a:r>
            <a:r>
              <a:rPr lang="en-US" altLang="zh-CN" b="0" i="0" dirty="0">
                <a:solidFill>
                  <a:srgbClr val="D1D5DB"/>
                </a:solidFill>
                <a:effectLst/>
                <a:latin typeface="Söhne"/>
              </a:rPr>
              <a:t>1</a:t>
            </a:r>
            <a:r>
              <a:rPr lang="zh-CN" altLang="en-US" b="0" i="0" dirty="0">
                <a:solidFill>
                  <a:srgbClr val="D1D5DB"/>
                </a:solidFill>
                <a:effectLst/>
                <a:latin typeface="Söhne"/>
              </a:rPr>
              <a:t>），那么便存在 </a:t>
            </a:r>
            <a:r>
              <a:rPr lang="en-US" altLang="zh-CN" b="0" i="0" dirty="0">
                <a:solidFill>
                  <a:srgbClr val="D1D5DB"/>
                </a:solidFill>
                <a:effectLst/>
                <a:latin typeface="Söhne"/>
              </a:rPr>
              <a:t>$2^{400}$ </a:t>
            </a:r>
            <a:r>
              <a:rPr lang="zh-CN" altLang="en-US" b="0" i="0" dirty="0">
                <a:solidFill>
                  <a:srgbClr val="D1D5DB"/>
                </a:solidFill>
                <a:effectLst/>
                <a:latin typeface="Söhne"/>
              </a:rPr>
              <a:t>种不同的可能图像。我们在这个空间中随机生成的图像，基本上会看起来像噪声。可以说我们永远不可能随机采样到一幅山、或者杯子的图像。</a:t>
            </a: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44</a:t>
            </a:fld>
            <a:endParaRPr lang="en-US" altLang="zh-CN"/>
          </a:p>
        </p:txBody>
      </p:sp>
    </p:spTree>
    <p:extLst>
      <p:ext uri="{BB962C8B-B14F-4D97-AF65-F5344CB8AC3E}">
        <p14:creationId xmlns:p14="http://schemas.microsoft.com/office/powerpoint/2010/main" val="3901942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那我们想到了可以尽量压缩一些无用的信息，使用尽可能少的信息，描述人类可以理解到的信号。</a:t>
            </a:r>
            <a:endParaRPr kumimoji="1" lang="en-US" altLang="zh-CN" dirty="0"/>
          </a:p>
          <a:p>
            <a:endParaRPr kumimoji="1" lang="en-US" altLang="zh-CN" dirty="0"/>
          </a:p>
          <a:p>
            <a:r>
              <a:rPr kumimoji="1" lang="zh-CN" altLang="en-US" dirty="0"/>
              <a:t>假设图像通过傅里叶变换到频域。在二维傅里叶空间中，中心为低频信号，对应图像的内容信息，四周为高频信号，对应图像的边缘、噪声等信息。在对频域中信号进行阈值截断后，我们去掉了一些取值较小的冗余高频信号，我们期望仍然可以重建出高质量的图像，这应该是不难的，去掉一些能量较低的高频信号对结果的影响实际上是不大的。</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45</a:t>
            </a:fld>
            <a:endParaRPr lang="en-US" altLang="zh-CN"/>
          </a:p>
        </p:txBody>
      </p:sp>
    </p:spTree>
    <p:extLst>
      <p:ext uri="{BB962C8B-B14F-4D97-AF65-F5344CB8AC3E}">
        <p14:creationId xmlns:p14="http://schemas.microsoft.com/office/powerpoint/2010/main" val="629542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我们继续回到采样方式上来：</a:t>
            </a:r>
            <a:r>
              <a:rPr lang="en-US" altLang="zh-CN" dirty="0"/>
              <a:t>Nyquist</a:t>
            </a:r>
            <a:r>
              <a:rPr lang="zh-CN" altLang="en-US" dirty="0"/>
              <a:t>定理中“采样频率需大于信号中最高频率的</a:t>
            </a:r>
            <a:r>
              <a:rPr lang="en-US" altLang="zh-CN" dirty="0"/>
              <a:t>2</a:t>
            </a:r>
            <a:r>
              <a:rPr lang="zh-CN" altLang="en-US" dirty="0"/>
              <a:t>倍”，</a:t>
            </a:r>
            <a:r>
              <a:rPr lang="zh-CN" altLang="en-US" dirty="0">
                <a:solidFill>
                  <a:srgbClr val="FF0000"/>
                </a:solidFill>
              </a:rPr>
              <a:t>这意味着是等距采样</a:t>
            </a:r>
            <a:r>
              <a:rPr lang="zh-CN" altLang="en-US" dirty="0"/>
              <a:t>。此时</a:t>
            </a:r>
            <a:r>
              <a:rPr lang="zh-CN" altLang="en-US" dirty="0">
                <a:solidFill>
                  <a:srgbClr val="FF0000"/>
                </a:solidFill>
              </a:rPr>
              <a:t>频域将进行周期延拓，采样频率低必然引起混叠。如图：下方红色的点均匀采样，右边是均匀采样造成的频谱搬移，如果采样间隔扩大，势必会导致每个频率分量混叠</a:t>
            </a:r>
            <a:endParaRPr lang="en-US" altLang="zh-CN" dirty="0">
              <a:solidFill>
                <a:srgbClr val="FF0000"/>
              </a:solidFill>
            </a:endParaRPr>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46</a:t>
            </a:fld>
            <a:endParaRPr lang="en-US" altLang="zh-CN"/>
          </a:p>
        </p:txBody>
      </p:sp>
    </p:spTree>
    <p:extLst>
      <p:ext uri="{BB962C8B-B14F-4D97-AF65-F5344CB8AC3E}">
        <p14:creationId xmlns:p14="http://schemas.microsoft.com/office/powerpoint/2010/main" val="3929358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a:solidFill>
                  <a:srgbClr val="FF0000"/>
                </a:solidFill>
              </a:rPr>
              <a:t>改成随机采样呢：红框中是我们随机亚采样的点。从右图看出，</a:t>
            </a:r>
            <a:r>
              <a:rPr lang="zh-CN" altLang="en-US" dirty="0"/>
              <a:t>随机采样使得频谱不再整齐地搬移，而是一小部分一小部分胡乱地搬移，产生大量不相关的干扰值，频率泄露均匀地分布在整个频域，因而泄漏值都比较小，从而有了恢复的可能。</a:t>
            </a:r>
            <a:endParaRPr lang="en-US" altLang="zh-CN" dirty="0"/>
          </a:p>
          <a:p>
            <a:pPr lvl="0"/>
            <a:endParaRPr lang="en-US" altLang="zh-CN" dirty="0"/>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47</a:t>
            </a:fld>
            <a:endParaRPr lang="en-US" altLang="zh-CN"/>
          </a:p>
        </p:txBody>
      </p:sp>
    </p:spTree>
    <p:extLst>
      <p:ext uri="{BB962C8B-B14F-4D97-AF65-F5344CB8AC3E}">
        <p14:creationId xmlns:p14="http://schemas.microsoft.com/office/powerpoint/2010/main" val="2565352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那么如何通过随机亚采样的频谱图恢复原始信号呢？早期有一种比较经典的方法，叫做匹配追踪，我们来简单介绍一下他的实现过程：</a:t>
            </a:r>
            <a:endParaRPr kumimoji="1" lang="en-US" altLang="zh-CN" dirty="0"/>
          </a:p>
          <a:p>
            <a:endParaRPr kumimoji="1" lang="en-US" altLang="zh-CN" dirty="0"/>
          </a:p>
          <a:p>
            <a:r>
              <a:rPr kumimoji="1" lang="en-US" altLang="zh-CN" dirty="0"/>
              <a:t>1.</a:t>
            </a:r>
            <a:r>
              <a:rPr kumimoji="1" lang="zh-CN" altLang="en-US" dirty="0"/>
              <a:t> 设置阈值，检测出较大的两个峰值；</a:t>
            </a:r>
          </a:p>
          <a:p>
            <a:pPr lvl="0"/>
            <a:r>
              <a:rPr kumimoji="1" lang="en-US" altLang="zh-CN" dirty="0"/>
              <a:t>2.</a:t>
            </a:r>
            <a:r>
              <a:rPr kumimoji="1" lang="zh-CN" altLang="en-US" dirty="0"/>
              <a:t> 然后，假设信号只存在这两个非零值（图</a:t>
            </a:r>
            <a:r>
              <a:rPr kumimoji="1" lang="en" altLang="zh-CN" dirty="0"/>
              <a:t>b</a:t>
            </a:r>
            <a:r>
              <a:rPr kumimoji="1" lang="zh-CN" altLang="en" dirty="0"/>
              <a:t>），</a:t>
            </a:r>
            <a:r>
              <a:rPr kumimoji="1" lang="zh-CN" altLang="en-US" dirty="0"/>
              <a:t>则可以计算出由这两个非零值引起的干扰（图</a:t>
            </a:r>
            <a:r>
              <a:rPr kumimoji="1" lang="en" altLang="zh-CN" dirty="0"/>
              <a:t>c</a:t>
            </a:r>
            <a:r>
              <a:rPr kumimoji="1" lang="zh-CN" altLang="en" dirty="0"/>
              <a:t>）。</a:t>
            </a:r>
          </a:p>
          <a:p>
            <a:pPr lvl="0"/>
            <a:r>
              <a:rPr kumimoji="1" lang="en-US" altLang="zh-CN" dirty="0"/>
              <a:t>3.</a:t>
            </a:r>
            <a:r>
              <a:rPr kumimoji="1" lang="zh-CN" altLang="en-US" dirty="0"/>
              <a:t> 用</a:t>
            </a:r>
            <a:r>
              <a:rPr kumimoji="1" lang="en" altLang="zh-CN" dirty="0"/>
              <a:t>a</a:t>
            </a:r>
            <a:r>
              <a:rPr kumimoji="1" lang="zh-CN" altLang="en-US" dirty="0"/>
              <a:t>减去</a:t>
            </a:r>
            <a:r>
              <a:rPr kumimoji="1" lang="en" altLang="zh-CN" dirty="0"/>
              <a:t>c</a:t>
            </a:r>
            <a:r>
              <a:rPr kumimoji="1" lang="zh-CN" altLang="en" dirty="0"/>
              <a:t>，</a:t>
            </a:r>
            <a:r>
              <a:rPr kumimoji="1" lang="zh-CN" altLang="en-US" dirty="0"/>
              <a:t>即可得到仅由蓝色非零值和由它导致的干扰值</a:t>
            </a:r>
            <a:r>
              <a:rPr kumimoji="1" lang="en-US" altLang="zh-CN" dirty="0"/>
              <a:t>(</a:t>
            </a:r>
            <a:r>
              <a:rPr kumimoji="1" lang="zh-CN" altLang="en-US" dirty="0"/>
              <a:t>图</a:t>
            </a:r>
            <a:r>
              <a:rPr kumimoji="1" lang="en" altLang="zh-CN" dirty="0"/>
              <a:t>d</a:t>
            </a:r>
            <a:r>
              <a:rPr kumimoji="1" lang="zh-CN" altLang="en" dirty="0"/>
              <a:t>），</a:t>
            </a:r>
            <a:r>
              <a:rPr kumimoji="1" lang="zh-CN" altLang="en-US" dirty="0"/>
              <a:t>再设置阈值即可检测出它，得到最终复原频域（图</a:t>
            </a:r>
            <a:r>
              <a:rPr kumimoji="1" lang="en" altLang="zh-CN" dirty="0"/>
              <a:t>e</a:t>
            </a:r>
            <a:r>
              <a:rPr kumimoji="1" lang="zh-CN" altLang="en" dirty="0"/>
              <a:t>）。</a:t>
            </a:r>
          </a:p>
          <a:p>
            <a:pPr lvl="0"/>
            <a:r>
              <a:rPr kumimoji="1" lang="en-US" altLang="zh-CN" dirty="0"/>
              <a:t>4.</a:t>
            </a:r>
            <a:r>
              <a:rPr kumimoji="1" lang="zh-CN" altLang="en-US" dirty="0"/>
              <a:t> 如果原信号频域中有更多的非零值，则可通过迭代将其一一解出</a:t>
            </a:r>
            <a:endParaRPr kumimoji="1" lang="en-US" altLang="zh-CN" dirty="0"/>
          </a:p>
          <a:p>
            <a:pPr lvl="0"/>
            <a:endParaRPr kumimoji="1" lang="en-US" altLang="zh-CN" dirty="0"/>
          </a:p>
          <a:p>
            <a:pPr lvl="0"/>
            <a:r>
              <a:rPr kumimoji="1" lang="zh-CN" altLang="en-US" dirty="0"/>
              <a:t>由于匹配追踪算法不是我今天要讲的核心，我就不展开推导了。</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48</a:t>
            </a:fld>
            <a:endParaRPr lang="en-US" altLang="zh-CN"/>
          </a:p>
        </p:txBody>
      </p:sp>
    </p:spTree>
    <p:extLst>
      <p:ext uri="{BB962C8B-B14F-4D97-AF65-F5344CB8AC3E}">
        <p14:creationId xmlns:p14="http://schemas.microsoft.com/office/powerpoint/2010/main" val="4060407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49</a:t>
            </a:fld>
            <a:endParaRPr lang="en-US" altLang="zh-CN"/>
          </a:p>
        </p:txBody>
      </p:sp>
    </p:spTree>
    <p:extLst>
      <p:ext uri="{BB962C8B-B14F-4D97-AF65-F5344CB8AC3E}">
        <p14:creationId xmlns:p14="http://schemas.microsoft.com/office/powerpoint/2010/main" val="3758468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kumimoji="1" lang="zh-CN" altLang="en-US" dirty="0"/>
              <a:t>下面我们介绍一下压缩感知的数学表达形式：</a:t>
            </a:r>
            <a:r>
              <a:rPr lang="zh-CN" altLang="en-US" dirty="0"/>
              <a:t>将</a:t>
            </a:r>
            <a:r>
              <a:rPr lang="zh-CN" altLang="en-US" dirty="0">
                <a:solidFill>
                  <a:srgbClr val="FF0000"/>
                </a:solidFill>
              </a:rPr>
              <a:t>亚采样过程理解为线性系统矩阵作用于目标未知信号𝒙</a:t>
            </a:r>
            <a:r>
              <a:rPr lang="zh-CN" altLang="en-US" dirty="0"/>
              <a:t>，则：压缩感知问题就是在</a:t>
            </a:r>
            <a:r>
              <a:rPr lang="zh-CN" altLang="en-US" dirty="0">
                <a:solidFill>
                  <a:srgbClr val="FF0000"/>
                </a:solidFill>
              </a:rPr>
              <a:t>已知测量值𝒚和测量矩阵</a:t>
            </a:r>
            <a:r>
              <a:rPr lang="en-US" altLang="zh-CN" dirty="0">
                <a:solidFill>
                  <a:srgbClr val="FF0000"/>
                </a:solidFill>
              </a:rPr>
              <a:t>C</a:t>
            </a:r>
            <a:r>
              <a:rPr lang="zh-CN" altLang="en-US" dirty="0">
                <a:solidFill>
                  <a:srgbClr val="FF0000"/>
                </a:solidFill>
              </a:rPr>
              <a:t>的基础上，求解欠定方程𝑦</a:t>
            </a:r>
            <a:r>
              <a:rPr lang="en-US" altLang="zh-CN" dirty="0">
                <a:solidFill>
                  <a:srgbClr val="FF0000"/>
                </a:solidFill>
              </a:rPr>
              <a:t>=</a:t>
            </a:r>
            <a:r>
              <a:rPr lang="en-US" altLang="zh-CN" b="1" dirty="0">
                <a:solidFill>
                  <a:srgbClr val="FF0000"/>
                </a:solidFill>
              </a:rPr>
              <a:t>C</a:t>
            </a:r>
            <a:r>
              <a:rPr lang="zh-CN" altLang="en-US" b="1" dirty="0">
                <a:solidFill>
                  <a:srgbClr val="FF0000"/>
                </a:solidFill>
              </a:rPr>
              <a:t>𝑥</a:t>
            </a:r>
            <a:r>
              <a:rPr lang="zh-CN" altLang="en-US" dirty="0">
                <a:solidFill>
                  <a:srgbClr val="FF0000"/>
                </a:solidFill>
              </a:rPr>
              <a:t>得到原信号𝒙</a:t>
            </a:r>
            <a:r>
              <a:rPr lang="zh-CN" altLang="en-US" dirty="0"/>
              <a:t>。</a:t>
            </a:r>
            <a:endParaRPr lang="en-US" altLang="zh-CN" dirty="0"/>
          </a:p>
          <a:p>
            <a:pPr lvl="1"/>
            <a:endParaRPr lang="en-US" altLang="zh-CN" dirty="0"/>
          </a:p>
          <a:p>
            <a:pPr lvl="1"/>
            <a:r>
              <a:rPr lang="zh-CN" altLang="en-US" dirty="0"/>
              <a:t>我们讲前向模型展开为稀疏向量的形式，也就是说我们需要寻找一个稀疏的向量</a:t>
            </a:r>
            <a:r>
              <a:rPr lang="en-US" altLang="zh-CN" dirty="0"/>
              <a:t>s</a:t>
            </a:r>
            <a:r>
              <a:rPr lang="zh-CN" altLang="en-US" dirty="0"/>
              <a:t>，满足下面的公式，最终</a:t>
            </a:r>
            <a:r>
              <a:rPr lang="en-US" altLang="zh-CN" dirty="0"/>
              <a:t>x</a:t>
            </a:r>
            <a:r>
              <a:rPr lang="zh-CN" altLang="en-US" dirty="0"/>
              <a:t>就等于寻找到的稀疏向量</a:t>
            </a:r>
            <a:r>
              <a:rPr lang="en-US" altLang="zh-CN" dirty="0"/>
              <a:t>s</a:t>
            </a:r>
            <a:r>
              <a:rPr lang="zh-CN" altLang="en-US" dirty="0"/>
              <a:t>通过变换</a:t>
            </a:r>
            <a:r>
              <a:rPr lang="en-US" altLang="zh-CN" dirty="0"/>
              <a:t>psi</a:t>
            </a:r>
            <a:r>
              <a:rPr lang="zh-CN" altLang="en-US" dirty="0"/>
              <a:t>的结果。</a:t>
            </a:r>
            <a:endParaRPr lang="en-US" altLang="zh-CN" dirty="0"/>
          </a:p>
          <a:p>
            <a:r>
              <a:rPr kumimoji="1" lang="en-US" altLang="zh-CN" dirty="0"/>
              <a:t>	</a:t>
            </a:r>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50</a:t>
            </a:fld>
            <a:endParaRPr lang="en-US" altLang="zh-CN"/>
          </a:p>
        </p:txBody>
      </p:sp>
    </p:spTree>
    <p:extLst>
      <p:ext uri="{BB962C8B-B14F-4D97-AF65-F5344CB8AC3E}">
        <p14:creationId xmlns:p14="http://schemas.microsoft.com/office/powerpoint/2010/main" val="146518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我们知道当把一个小磁场房知道一个大磁场环境中，小磁场的磁力线将与大磁场的磁力线趋于平行。</a:t>
            </a:r>
            <a:endParaRPr lang="en-US" altLang="zh-CN" dirty="0"/>
          </a:p>
          <a:p>
            <a:endParaRPr lang="en-US" altLang="zh-CN" dirty="0"/>
          </a:p>
          <a:p>
            <a:r>
              <a:rPr lang="zh-CN" altLang="en-US" dirty="0"/>
              <a:t>当人体进入磁场后，人体组织里的质子产生的磁化矢量也会和主磁场平行。但是有两种排列方式，平行同向和平行反向。</a:t>
            </a:r>
            <a:endParaRPr lang="en-US" altLang="zh-CN" dirty="0"/>
          </a:p>
          <a:p>
            <a:endParaRPr kumimoji="1" lang="en-US" altLang="zh-CN" dirty="0"/>
          </a:p>
          <a:p>
            <a:r>
              <a:rPr lang="zh-CN" altLang="en-US" dirty="0"/>
              <a:t>这种现象与量子物理有关，两种核磁状态代表质子的能量差别：</a:t>
            </a:r>
          </a:p>
          <a:p>
            <a:pPr>
              <a:buFont typeface="Arial" panose="020B0604020202020204" pitchFamily="34" charset="0"/>
              <a:buChar char="•"/>
            </a:pPr>
            <a:r>
              <a:rPr lang="zh-CN" altLang="en-US" dirty="0"/>
              <a:t>平行同向的质子处于低能级，因此受主磁场束缚，磁分量的方向与主磁场方向一致</a:t>
            </a:r>
          </a:p>
          <a:p>
            <a:pPr>
              <a:buFont typeface="Arial" panose="020B0604020202020204" pitchFamily="34" charset="0"/>
              <a:buChar char="•"/>
            </a:pPr>
            <a:r>
              <a:rPr lang="zh-CN" altLang="en-US" dirty="0"/>
              <a:t>平行反向的质子处于高能级，能够对抗主磁场的作用，因此其磁分量尽管与主磁场平行但反向相反</a:t>
            </a:r>
          </a:p>
          <a:p>
            <a:endParaRPr kumimoji="1" lang="en-US" altLang="zh-CN" dirty="0"/>
          </a:p>
          <a:p>
            <a:r>
              <a:rPr lang="zh-CN" altLang="en-US" dirty="0"/>
              <a:t>由于处于低能级的质子略多于处于高能级的质子，进入主磁场后，人体组织内产生了一个与主磁场方向一致的宏观纵向磁分量。</a:t>
            </a:r>
            <a:endParaRPr lang="en-US" altLang="zh-CN" dirty="0"/>
          </a:p>
          <a:p>
            <a:endParaRPr kumimoji="1" lang="en-US" altLang="zh-CN" dirty="0"/>
          </a:p>
          <a:p>
            <a:r>
              <a:rPr lang="zh-CN" altLang="en-US" b="0" i="0" u="none" strike="noStrike" dirty="0">
                <a:solidFill>
                  <a:srgbClr val="121212"/>
                </a:solidFill>
                <a:effectLst/>
                <a:latin typeface="-apple-system"/>
              </a:rPr>
              <a:t>实际上，进入主磁场后，无论是处于高能级还是低能级的质子，其磁分量并非完全与主磁场方向平行，而是总与磁场有一定的角度。质子除了自旋运动外，还绕着主磁场轴进行旋转摆动，我们把质子的这种像陀螺一样的旋转摆动称为进动</a:t>
            </a:r>
            <a:r>
              <a:rPr lang="zh-CN" altLang="en" b="0" i="0" u="none" strike="noStrike" dirty="0">
                <a:solidFill>
                  <a:srgbClr val="121212"/>
                </a:solidFill>
                <a:effectLst/>
                <a:latin typeface="-apple-system"/>
              </a:rPr>
              <a:t>。</a:t>
            </a:r>
            <a:endParaRPr lang="en-US" altLang="zh-CN" b="0" i="0" u="none" strike="noStrike" dirty="0">
              <a:solidFill>
                <a:srgbClr val="121212"/>
              </a:solidFill>
              <a:effectLst/>
              <a:latin typeface="-apple-system"/>
            </a:endParaRPr>
          </a:p>
          <a:p>
            <a:endParaRPr kumimoji="1" lang="en-US" altLang="zh-CN" b="0" i="0" u="none" strike="noStrike" dirty="0">
              <a:solidFill>
                <a:srgbClr val="121212"/>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进动频率的计算公式为 </a:t>
            </a:r>
            <a:r>
              <a:rPr lang="el-GR" altLang="zh-CN" b="0" i="0" dirty="0">
                <a:effectLst/>
              </a:rPr>
              <a:t>ω=γ⋅</a:t>
            </a:r>
            <a:r>
              <a:rPr lang="en" altLang="zh-CN" b="0" i="0" dirty="0">
                <a:effectLst/>
              </a:rPr>
              <a:t>B</a:t>
            </a:r>
            <a:r>
              <a:rPr lang="zh-CN" altLang="en" dirty="0"/>
              <a:t>，</a:t>
            </a:r>
            <a:r>
              <a:rPr lang="zh-CN" altLang="en-US" dirty="0"/>
              <a:t>式中</a:t>
            </a:r>
            <a:r>
              <a:rPr lang="el-GR" altLang="zh-CN" b="0" i="0" dirty="0">
                <a:effectLst/>
              </a:rPr>
              <a:t>γ</a:t>
            </a:r>
            <a:r>
              <a:rPr lang="zh-CN" altLang="en-US" dirty="0"/>
              <a:t>为磁旋比是一个常数，</a:t>
            </a:r>
            <a:r>
              <a:rPr lang="en" altLang="zh-CN" b="0" i="0" dirty="0">
                <a:effectLst/>
              </a:rPr>
              <a:t>B</a:t>
            </a:r>
            <a:r>
              <a:rPr lang="zh-CN" altLang="en-US" dirty="0"/>
              <a:t>为主磁场的场强。所以质子的进动频率与主磁场场强成正比。</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effectLst/>
              </a:rPr>
              <a:t>由于进动的存在，质子自旋产生的磁化矢量可以分解为纵向和横向两个部分。纵向磁分量方向不变，横向磁分量以主磁场方向为轴作旋转运动。尽管每个质子都有横向磁分量，但各个质子的横向磁分量在</a:t>
            </a:r>
            <a:r>
              <a:rPr lang="en-US" altLang="zh-CN" b="0" i="0" dirty="0">
                <a:effectLst/>
              </a:rPr>
              <a:t>360∘</a:t>
            </a:r>
            <a:r>
              <a:rPr lang="zh-CN" altLang="en-US" dirty="0">
                <a:effectLst/>
              </a:rPr>
              <a:t>圆周中所处的相位不同，横向磁分量相互抵消，没有宏观横向磁分量产生。</a:t>
            </a:r>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5</a:t>
            </a:fld>
            <a:endParaRPr lang="en-US" altLang="zh-CN"/>
          </a:p>
        </p:txBody>
      </p:sp>
    </p:spTree>
    <p:extLst>
      <p:ext uri="{BB962C8B-B14F-4D97-AF65-F5344CB8AC3E}">
        <p14:creationId xmlns:p14="http://schemas.microsoft.com/office/powerpoint/2010/main" val="28321904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kumimoji="1" lang="zh-CN" altLang="en-US" dirty="0"/>
              <a:t>下面这个图就表示和每个矩阵的含义  </a:t>
            </a:r>
            <a:r>
              <a:rPr kumimoji="1" lang="en-US" altLang="zh-CN" dirty="0"/>
              <a:t>y</a:t>
            </a:r>
            <a:r>
              <a:rPr kumimoji="1" lang="zh-CN" altLang="en-US" dirty="0"/>
              <a:t>为已经测量到的信号，是亚采样的结果是已知的。</a:t>
            </a:r>
            <a:r>
              <a:rPr kumimoji="1" lang="en-US" altLang="zh-CN" dirty="0"/>
              <a:t>C</a:t>
            </a:r>
            <a:r>
              <a:rPr kumimoji="1" lang="zh-CN" altLang="en-US" dirty="0"/>
              <a:t>为欠采样矩阵，也是已知的。、</a:t>
            </a:r>
            <a:r>
              <a:rPr kumimoji="1" lang="en-US" altLang="zh-CN" dirty="0"/>
              <a:t>psi</a:t>
            </a:r>
            <a:r>
              <a:rPr kumimoji="1" lang="zh-CN" altLang="en-US" dirty="0"/>
              <a:t>是我们定义好的稀疏变换。</a:t>
            </a:r>
            <a:r>
              <a:rPr kumimoji="1" lang="en-US" altLang="zh-CN" dirty="0"/>
              <a:t>S</a:t>
            </a:r>
            <a:r>
              <a:rPr kumimoji="1" lang="zh-CN" altLang="en-US" dirty="0"/>
              <a:t>是我们需要求解的稀疏表示。</a:t>
            </a:r>
            <a:r>
              <a:rPr kumimoji="1" lang="en-US" altLang="zh-CN" dirty="0"/>
              <a:t>X</a:t>
            </a:r>
            <a:r>
              <a:rPr kumimoji="1" lang="zh-CN" altLang="en-US" dirty="0"/>
              <a:t>是我们需要最终求解的目标信号</a:t>
            </a: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51</a:t>
            </a:fld>
            <a:endParaRPr lang="en-US" altLang="zh-CN"/>
          </a:p>
        </p:txBody>
      </p:sp>
    </p:spTree>
    <p:extLst>
      <p:ext uri="{BB962C8B-B14F-4D97-AF65-F5344CB8AC3E}">
        <p14:creationId xmlns:p14="http://schemas.microsoft.com/office/powerpoint/2010/main" val="3942781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问题是</a:t>
            </a:r>
            <a:r>
              <a:rPr kumimoji="1" lang="en-US" altLang="zh-CN" dirty="0"/>
              <a:t>y</a:t>
            </a:r>
            <a:r>
              <a:rPr kumimoji="1" lang="zh-CN" altLang="en-US" dirty="0"/>
              <a:t>  </a:t>
            </a:r>
            <a:r>
              <a:rPr kumimoji="1" lang="en-US" altLang="zh-CN" dirty="0"/>
              <a:t>=</a:t>
            </a:r>
            <a:r>
              <a:rPr kumimoji="1" lang="en-US" altLang="zh-CN" dirty="0" err="1"/>
              <a:t>Cpsis</a:t>
            </a:r>
            <a:r>
              <a:rPr kumimoji="1" lang="zh-CN" altLang="en-US" dirty="0"/>
              <a:t> 的方程个数是小于未知数的个数的，是一个欠定系统，有无穷个解。我们的目标是寻找最稀疏的</a:t>
            </a:r>
            <a:r>
              <a:rPr kumimoji="1" lang="en-US" altLang="zh-CN" dirty="0"/>
              <a:t>S</a:t>
            </a:r>
            <a:r>
              <a:rPr kumimoji="1" lang="zh-CN" altLang="en-US" dirty="0"/>
              <a:t>，使得满足等式</a:t>
            </a:r>
            <a:r>
              <a:rPr kumimoji="1" lang="en-US" altLang="zh-CN" dirty="0"/>
              <a:t>y=</a:t>
            </a:r>
            <a:r>
              <a:rPr kumimoji="1" lang="en-US" altLang="zh-CN" dirty="0" err="1"/>
              <a:t>Cpsi</a:t>
            </a:r>
            <a:r>
              <a:rPr kumimoji="1" lang="zh-CN" altLang="en-US" dirty="0"/>
              <a:t> </a:t>
            </a:r>
            <a:r>
              <a:rPr kumimoji="1" lang="en-US" altLang="zh-CN" dirty="0"/>
              <a:t>s</a:t>
            </a:r>
            <a:r>
              <a:rPr kumimoji="1" lang="zh-CN" altLang="en-US" dirty="0"/>
              <a:t>。零范数直接表示了向量</a:t>
            </a:r>
            <a:r>
              <a:rPr kumimoji="1" lang="en-US" altLang="zh-CN" dirty="0"/>
              <a:t>S</a:t>
            </a:r>
            <a:r>
              <a:rPr kumimoji="1" lang="zh-CN" altLang="en-US" dirty="0"/>
              <a:t>中非</a:t>
            </a:r>
            <a:r>
              <a:rPr kumimoji="1" lang="en-US" altLang="zh-CN" dirty="0"/>
              <a:t>0</a:t>
            </a:r>
            <a:r>
              <a:rPr kumimoji="1" lang="zh-CN" altLang="en-US" dirty="0"/>
              <a:t>元素的个数，因此使用零范数作为目标是最合适的，然而</a:t>
            </a:r>
            <a:r>
              <a:rPr kumimoji="1" lang="en-US" altLang="zh-CN" dirty="0"/>
              <a:t>0</a:t>
            </a:r>
            <a:r>
              <a:rPr kumimoji="1" lang="zh-CN" altLang="en-US" dirty="0"/>
              <a:t>范数是非凸的，我们可以使用</a:t>
            </a:r>
            <a:r>
              <a:rPr kumimoji="1" lang="en-US" altLang="zh-CN" dirty="0"/>
              <a:t>1</a:t>
            </a:r>
            <a:r>
              <a:rPr kumimoji="1" lang="zh-CN" altLang="en-US" dirty="0"/>
              <a:t>范数对目标函数进行松弛。</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52</a:t>
            </a:fld>
            <a:endParaRPr lang="en-US" altLang="zh-CN"/>
          </a:p>
        </p:txBody>
      </p:sp>
    </p:spTree>
    <p:extLst>
      <p:ext uri="{BB962C8B-B14F-4D97-AF65-F5344CB8AC3E}">
        <p14:creationId xmlns:p14="http://schemas.microsoft.com/office/powerpoint/2010/main" val="25093005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为什么使用</a:t>
            </a:r>
            <a:r>
              <a:rPr kumimoji="1" lang="en-US" altLang="zh-CN" dirty="0"/>
              <a:t>1</a:t>
            </a:r>
            <a:r>
              <a:rPr kumimoji="1" lang="zh-CN" altLang="en-US" dirty="0"/>
              <a:t>范数？假设蓝色直线为线性约束条件，红色曲线为</a:t>
            </a:r>
            <a:r>
              <a:rPr kumimoji="1" lang="en-US" altLang="zh-CN" dirty="0" err="1"/>
              <a:t>lq</a:t>
            </a:r>
            <a:r>
              <a:rPr kumimoji="1" lang="zh-CN" altLang="en-US" dirty="0"/>
              <a:t>目标函数的等值线（是一些同心的图形），那么当红色线和蓝色线恰好相交时，目标函数取值最小，此时第一行的范数对应的横坐标分量都为</a:t>
            </a:r>
            <a:r>
              <a:rPr kumimoji="1" lang="en-US" altLang="zh-CN" dirty="0"/>
              <a:t>0</a:t>
            </a:r>
            <a:r>
              <a:rPr kumimoji="1" lang="zh-CN" altLang="en-US" dirty="0"/>
              <a:t>，仅纵坐标有值，是稀疏的，而大于一的范数都无法得到稀疏的结果。</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53</a:t>
            </a:fld>
            <a:endParaRPr lang="en-US" altLang="zh-CN"/>
          </a:p>
        </p:txBody>
      </p:sp>
    </p:spTree>
    <p:extLst>
      <p:ext uri="{BB962C8B-B14F-4D97-AF65-F5344CB8AC3E}">
        <p14:creationId xmlns:p14="http://schemas.microsoft.com/office/powerpoint/2010/main" val="25510664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我们将前面的有约束优化问题进行进一步松弛。假设观测到的</a:t>
            </a:r>
            <a:r>
              <a:rPr kumimoji="1" lang="en-US" altLang="zh-CN" dirty="0"/>
              <a:t>y</a:t>
            </a:r>
            <a:r>
              <a:rPr kumimoji="1" lang="zh-CN" altLang="en-US" dirty="0"/>
              <a:t>是有一些噪声的，那么等式约束就无法完全满足。因此将等式约束变为含有噪声项的非等式约束。那么将上述约束优化问题转为无约束优化问题就是下面的形式，求解下述目标，便可以得到稀疏的</a:t>
            </a:r>
            <a:r>
              <a:rPr kumimoji="1" lang="en-US" altLang="zh-CN" dirty="0"/>
              <a:t>S</a:t>
            </a:r>
            <a:r>
              <a:rPr kumimoji="1" lang="zh-CN" altLang="en-US" dirty="0"/>
              <a:t>。</a:t>
            </a:r>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54</a:t>
            </a:fld>
            <a:endParaRPr lang="en-US" altLang="zh-CN"/>
          </a:p>
        </p:txBody>
      </p:sp>
    </p:spTree>
    <p:extLst>
      <p:ext uri="{BB962C8B-B14F-4D97-AF65-F5344CB8AC3E}">
        <p14:creationId xmlns:p14="http://schemas.microsoft.com/office/powerpoint/2010/main" val="2073504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55</a:t>
            </a:fld>
            <a:endParaRPr lang="en-US" altLang="zh-CN"/>
          </a:p>
        </p:txBody>
      </p:sp>
    </p:spTree>
    <p:extLst>
      <p:ext uri="{BB962C8B-B14F-4D97-AF65-F5344CB8AC3E}">
        <p14:creationId xmlns:p14="http://schemas.microsoft.com/office/powerpoint/2010/main" val="1625840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前面我们讲了压缩感知的基本理论框架，现在我们介绍一个具体的稀疏变换</a:t>
            </a:r>
            <a:r>
              <a:rPr kumimoji="1" lang="en-US" altLang="zh-CN" dirty="0"/>
              <a:t>psi</a:t>
            </a:r>
            <a:r>
              <a:rPr kumimoji="1" lang="zh-CN" altLang="en-US" dirty="0"/>
              <a:t>，我们将用小波变换实现基于压缩感知理论的稀疏并行重建。</a:t>
            </a:r>
            <a:endParaRPr kumimoji="1" lang="en-US" altLang="zh-CN" dirty="0"/>
          </a:p>
          <a:p>
            <a:endParaRPr kumimoji="1" lang="en-US" altLang="zh-CN" dirty="0"/>
          </a:p>
          <a:p>
            <a:r>
              <a:rPr kumimoji="1" lang="zh-CN" altLang="en-US" dirty="0"/>
              <a:t>首先让我们回顾一下傅里叶变换：傅里叶变换使用无限长三角函数作为基函数，将原始信号变换到频域空间。然而傅里叶变换存在一个很大的缺陷：对于非平稳过程，傅里叶变换具有局限性：能获取一段信号总体上包含哪些频率的成分，但是对各成分出现的时刻并无所知。平稳过程的傅里叶逆变换具有唯一性，非平稳过程的傅里叶逆变换不唯一，如图：左下角的两个信号时域并不相通，但是频域确实相同的，反映了傅里叶变换无法知道各个频率分量出现的时刻。</a:t>
            </a: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56</a:t>
            </a:fld>
            <a:endParaRPr lang="en-US" altLang="zh-CN"/>
          </a:p>
        </p:txBody>
      </p:sp>
    </p:spTree>
    <p:extLst>
      <p:ext uri="{BB962C8B-B14F-4D97-AF65-F5344CB8AC3E}">
        <p14:creationId xmlns:p14="http://schemas.microsoft.com/office/powerpoint/2010/main" val="1551750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短时傅里叶变换给出了一个简单的解决方案：加窗。通过加窗把整个时域过程分解成无数个等长的小过程，每个小过程近似平稳，对每个小过程再傅里叶变换，就知道在哪个时间点上出现了什么频率了。右图是短时傅里叶变换得到的时频图：：图上既能看到</a:t>
            </a:r>
            <a:r>
              <a:rPr kumimoji="1" lang="en-US" altLang="zh-CN" dirty="0"/>
              <a:t>10</a:t>
            </a:r>
            <a:r>
              <a:rPr kumimoji="1" lang="en" altLang="zh-CN" dirty="0"/>
              <a:t>Hz, 25 Hz, 50 Hz, 100 Hz</a:t>
            </a:r>
            <a:r>
              <a:rPr kumimoji="1" lang="zh-CN" altLang="en-US" dirty="0"/>
              <a:t>四个频域成分，还能看到每个频率成分出现的时间。（两排峰是对称的，只看第一排就可以）</a:t>
            </a: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57</a:t>
            </a:fld>
            <a:endParaRPr lang="en-US" altLang="zh-CN"/>
          </a:p>
        </p:txBody>
      </p:sp>
    </p:spTree>
    <p:extLst>
      <p:ext uri="{BB962C8B-B14F-4D97-AF65-F5344CB8AC3E}">
        <p14:creationId xmlns:p14="http://schemas.microsoft.com/office/powerpoint/2010/main" val="15717372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STFT</a:t>
            </a:r>
            <a:r>
              <a:rPr kumimoji="1" lang="zh-CN" altLang="en-US" dirty="0"/>
              <a:t>也存在一个巨大的缺陷，就是窗函数的选择：时域的窗太窄，窗内的信号太短，会导致频率分析不够精准，</a:t>
            </a: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58</a:t>
            </a:fld>
            <a:endParaRPr lang="en-US" altLang="zh-CN"/>
          </a:p>
        </p:txBody>
      </p:sp>
    </p:spTree>
    <p:extLst>
      <p:ext uri="{BB962C8B-B14F-4D97-AF65-F5344CB8AC3E}">
        <p14:creationId xmlns:p14="http://schemas.microsoft.com/office/powerpoint/2010/main" val="3734569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频率分辨率差。窗太宽，时域上又不够精细，时间分辨率低。（可以用海森堡不确定性原理来解释。类似于我们不能同时获取一个粒子的动量和位置，我们也不能同时获取信号绝对精准的时刻和频率。这也是一对不可兼得的矛盾体。）</a:t>
            </a: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59</a:t>
            </a:fld>
            <a:endParaRPr lang="en-US" altLang="zh-CN"/>
          </a:p>
        </p:txBody>
      </p:sp>
    </p:spTree>
    <p:extLst>
      <p:ext uri="{BB962C8B-B14F-4D97-AF65-F5344CB8AC3E}">
        <p14:creationId xmlns:p14="http://schemas.microsoft.com/office/powerpoint/2010/main" val="3580737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TFT</a:t>
            </a:r>
            <a:r>
              <a:rPr kumimoji="1" lang="zh-CN" altLang="en-US" dirty="0"/>
              <a:t>面临窗宽选择的问题，小波变换的主要思想是不等长的窗宽，但是实际情况下，小波变换并没有用到窗，也没有用到傅里叶变换。在傅里叶变换中，我们使用了无限长的三角基函数，将时域信号在基函数上进行投影，便可以获取改信号在某个基函数上的分量大小。</a:t>
            </a:r>
            <a:endParaRPr kumimoji="1" lang="en-US" altLang="zh-CN" dirty="0"/>
          </a:p>
          <a:p>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60</a:t>
            </a:fld>
            <a:endParaRPr lang="en-US" altLang="zh-CN"/>
          </a:p>
        </p:txBody>
      </p:sp>
    </p:spTree>
    <p:extLst>
      <p:ext uri="{BB962C8B-B14F-4D97-AF65-F5344CB8AC3E}">
        <p14:creationId xmlns:p14="http://schemas.microsoft.com/office/powerpoint/2010/main" val="850741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有了前面的物质基础知识，我们就可以开始了解磁共振现象了。</a:t>
            </a:r>
            <a:endParaRPr lang="en-US" altLang="zh-CN" dirty="0"/>
          </a:p>
          <a:p>
            <a:endParaRPr lang="en-US" altLang="zh-CN" dirty="0"/>
          </a:p>
          <a:p>
            <a:r>
              <a:rPr lang="zh-CN" altLang="en-US" dirty="0"/>
              <a:t>物理学上，共振被定义成能量从一个振动着的物体传递到另一个物体，而后者以前者相同的频率震动。共振的条件是相同的频率，实质是能量的传递。就像这个图里展示的音叉，敲击最左边的音叉只有右边第二个音叉会跟着振动。</a:t>
            </a:r>
            <a:endParaRPr lang="en-US" altLang="zh-CN" dirty="0"/>
          </a:p>
          <a:p>
            <a:endParaRPr lang="en-US" altLang="zh-CN" dirty="0"/>
          </a:p>
          <a:p>
            <a:r>
              <a:rPr lang="zh-CN" altLang="en-US" dirty="0"/>
              <a:t>现在我们给人体组织一个射频脉冲，射频脉冲这个概念其实很简单，就是一个固定频率的</a:t>
            </a:r>
            <a:r>
              <a:rPr lang="en-US" altLang="zh-CN" dirty="0"/>
              <a:t>0-1</a:t>
            </a:r>
            <a:r>
              <a:rPr lang="zh-CN" altLang="en-US" dirty="0"/>
              <a:t>信号。</a:t>
            </a:r>
            <a:endParaRPr lang="en-US" altLang="zh-CN" dirty="0"/>
          </a:p>
          <a:p>
            <a:endParaRPr lang="zh-CN" altLang="en-US" dirty="0"/>
          </a:p>
          <a:p>
            <a:r>
              <a:rPr lang="zh-CN" altLang="en-US" dirty="0"/>
              <a:t>如果这个射频脉冲的频率与质子的进动频率相同，那么射频脉冲的能量会传递给处于低能级的质子，处于低能级的质子获得能量后跃迁至高能级，我们把这种现象称为磁共振现象。</a:t>
            </a:r>
            <a:endParaRPr lang="en-US" altLang="zh-CN" dirty="0"/>
          </a:p>
          <a:p>
            <a:endParaRPr lang="zh-CN" altLang="en-US" dirty="0"/>
          </a:p>
          <a:p>
            <a:r>
              <a:rPr lang="zh-CN" altLang="en-US" dirty="0"/>
              <a:t>对于一个正在进动的质子，我们施加一个射频脉冲，磁分量会螺旋倾倒，这种运动叫做章动。</a:t>
            </a:r>
          </a:p>
          <a:p>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6</a:t>
            </a:fld>
            <a:endParaRPr lang="en-US" altLang="zh-CN"/>
          </a:p>
        </p:txBody>
      </p:sp>
    </p:spTree>
    <p:extLst>
      <p:ext uri="{BB962C8B-B14F-4D97-AF65-F5344CB8AC3E}">
        <p14:creationId xmlns:p14="http://schemas.microsoft.com/office/powerpoint/2010/main" val="25065438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小波变换将傅里叶变换的基函数更换：无限长的三角基函数换为有限长会衰减的小波基，这样不仅获取到频率，也能获取到时间。</a:t>
            </a:r>
            <a:r>
              <a:rPr lang="zh-CN" altLang="en-US" b="0" i="0" dirty="0">
                <a:solidFill>
                  <a:srgbClr val="121212"/>
                </a:solidFill>
                <a:effectLst/>
                <a:latin typeface="-apple-system"/>
              </a:rPr>
              <a:t>从公式可以看出，不同于傅里叶变换，变量只有频率</a:t>
            </a:r>
            <a:r>
              <a:rPr lang="el-GR" altLang="zh-CN" b="0" i="0" dirty="0">
                <a:solidFill>
                  <a:srgbClr val="121212"/>
                </a:solidFill>
                <a:effectLst/>
                <a:latin typeface="-apple-system"/>
              </a:rPr>
              <a:t>ω</a:t>
            </a:r>
            <a:r>
              <a:rPr lang="zh-CN" altLang="el-GR" b="0" i="0" dirty="0">
                <a:solidFill>
                  <a:srgbClr val="121212"/>
                </a:solidFill>
                <a:effectLst/>
                <a:latin typeface="-apple-system"/>
              </a:rPr>
              <a:t>，</a:t>
            </a:r>
            <a:r>
              <a:rPr lang="zh-CN" altLang="en-US" b="0" i="0" dirty="0">
                <a:solidFill>
                  <a:srgbClr val="121212"/>
                </a:solidFill>
                <a:effectLst/>
                <a:latin typeface="-apple-system"/>
              </a:rPr>
              <a:t>小波变换有两个变量：尺度</a:t>
            </a:r>
            <a:r>
              <a:rPr lang="en" altLang="zh-CN" b="0" i="0" dirty="0">
                <a:solidFill>
                  <a:srgbClr val="121212"/>
                </a:solidFill>
                <a:effectLst/>
                <a:latin typeface="-apple-system"/>
              </a:rPr>
              <a:t>a</a:t>
            </a:r>
            <a:r>
              <a:rPr lang="zh-CN" altLang="en" b="0" i="0" dirty="0">
                <a:solidFill>
                  <a:srgbClr val="121212"/>
                </a:solidFill>
                <a:effectLst/>
                <a:latin typeface="-apple-system"/>
              </a:rPr>
              <a:t>（</a:t>
            </a:r>
            <a:r>
              <a:rPr lang="en" altLang="zh-CN" b="0" i="0" dirty="0">
                <a:solidFill>
                  <a:srgbClr val="121212"/>
                </a:solidFill>
                <a:effectLst/>
                <a:latin typeface="-apple-system"/>
              </a:rPr>
              <a:t>scale</a:t>
            </a:r>
            <a:r>
              <a:rPr lang="zh-CN" altLang="en" b="0" i="0" dirty="0">
                <a:solidFill>
                  <a:srgbClr val="121212"/>
                </a:solidFill>
                <a:effectLst/>
                <a:latin typeface="-apple-system"/>
              </a:rPr>
              <a:t>）</a:t>
            </a:r>
            <a:r>
              <a:rPr lang="zh-CN" altLang="en-US" b="0" i="0" dirty="0">
                <a:solidFill>
                  <a:srgbClr val="121212"/>
                </a:solidFill>
                <a:effectLst/>
                <a:latin typeface="-apple-system"/>
              </a:rPr>
              <a:t>和平移量 </a:t>
            </a:r>
            <a:r>
              <a:rPr lang="el-GR" altLang="zh-CN" b="0" i="0" dirty="0">
                <a:solidFill>
                  <a:srgbClr val="121212"/>
                </a:solidFill>
                <a:effectLst/>
                <a:latin typeface="-apple-system"/>
              </a:rPr>
              <a:t>τ</a:t>
            </a:r>
            <a:r>
              <a:rPr lang="zh-CN" altLang="el-GR" b="0" i="0" dirty="0">
                <a:solidFill>
                  <a:srgbClr val="121212"/>
                </a:solidFill>
                <a:effectLst/>
                <a:latin typeface="-apple-system"/>
              </a:rPr>
              <a:t>（</a:t>
            </a:r>
            <a:r>
              <a:rPr lang="en" altLang="zh-CN" b="0" i="0" dirty="0">
                <a:solidFill>
                  <a:srgbClr val="121212"/>
                </a:solidFill>
                <a:effectLst/>
                <a:latin typeface="-apple-system"/>
              </a:rPr>
              <a:t>translation</a:t>
            </a:r>
            <a:r>
              <a:rPr lang="zh-CN" altLang="en" b="0" i="0" dirty="0">
                <a:solidFill>
                  <a:srgbClr val="121212"/>
                </a:solidFill>
                <a:effectLst/>
                <a:latin typeface="-apple-system"/>
              </a:rPr>
              <a:t>）。</a:t>
            </a:r>
            <a:r>
              <a:rPr lang="zh-CN" altLang="en-US" b="1" i="0" dirty="0">
                <a:solidFill>
                  <a:srgbClr val="121212"/>
                </a:solidFill>
                <a:effectLst/>
                <a:latin typeface="-apple-system"/>
              </a:rPr>
              <a:t>尺度</a:t>
            </a:r>
            <a:r>
              <a:rPr lang="en" altLang="zh-CN" b="0" i="0" dirty="0">
                <a:solidFill>
                  <a:srgbClr val="121212"/>
                </a:solidFill>
                <a:effectLst/>
                <a:latin typeface="-apple-system"/>
              </a:rPr>
              <a:t>a</a:t>
            </a:r>
            <a:r>
              <a:rPr lang="zh-CN" altLang="en-US" b="0" i="0" dirty="0">
                <a:solidFill>
                  <a:srgbClr val="121212"/>
                </a:solidFill>
                <a:effectLst/>
                <a:latin typeface="-apple-system"/>
              </a:rPr>
              <a:t>控制小波函数的</a:t>
            </a:r>
            <a:r>
              <a:rPr lang="zh-CN" altLang="en-US" b="1" i="0" dirty="0">
                <a:solidFill>
                  <a:srgbClr val="121212"/>
                </a:solidFill>
                <a:effectLst/>
                <a:latin typeface="-apple-system"/>
              </a:rPr>
              <a:t>伸缩</a:t>
            </a:r>
            <a:r>
              <a:rPr lang="zh-CN" altLang="en-US" b="0" i="0" dirty="0">
                <a:solidFill>
                  <a:srgbClr val="121212"/>
                </a:solidFill>
                <a:effectLst/>
                <a:latin typeface="-apple-system"/>
              </a:rPr>
              <a:t>，</a:t>
            </a:r>
            <a:r>
              <a:rPr lang="zh-CN" altLang="en-US" b="1" i="0" dirty="0">
                <a:solidFill>
                  <a:srgbClr val="121212"/>
                </a:solidFill>
                <a:effectLst/>
                <a:latin typeface="-apple-system"/>
              </a:rPr>
              <a:t>平移量</a:t>
            </a:r>
            <a:r>
              <a:rPr lang="zh-CN" altLang="en-US" b="0" i="0" dirty="0">
                <a:solidFill>
                  <a:srgbClr val="121212"/>
                </a:solidFill>
                <a:effectLst/>
                <a:latin typeface="-apple-system"/>
              </a:rPr>
              <a:t> </a:t>
            </a:r>
            <a:r>
              <a:rPr lang="el-GR" altLang="zh-CN" b="0" i="0" dirty="0">
                <a:solidFill>
                  <a:srgbClr val="121212"/>
                </a:solidFill>
                <a:effectLst/>
                <a:latin typeface="-apple-system"/>
              </a:rPr>
              <a:t>τ</a:t>
            </a:r>
            <a:r>
              <a:rPr lang="zh-CN" altLang="en-US" b="0" i="0" dirty="0">
                <a:solidFill>
                  <a:srgbClr val="121212"/>
                </a:solidFill>
                <a:effectLst/>
                <a:latin typeface="-apple-system"/>
              </a:rPr>
              <a:t>控制小波函数的</a:t>
            </a:r>
            <a:r>
              <a:rPr lang="zh-CN" altLang="en-US" b="1" i="0" dirty="0">
                <a:solidFill>
                  <a:srgbClr val="121212"/>
                </a:solidFill>
                <a:effectLst/>
                <a:latin typeface="-apple-system"/>
              </a:rPr>
              <a:t>平移</a:t>
            </a:r>
            <a:r>
              <a:rPr lang="zh-CN" altLang="en-US" b="0" i="0" dirty="0">
                <a:solidFill>
                  <a:srgbClr val="121212"/>
                </a:solidFill>
                <a:effectLst/>
                <a:latin typeface="-apple-system"/>
              </a:rPr>
              <a:t>。</a:t>
            </a:r>
            <a:r>
              <a:rPr lang="zh-CN" altLang="en-US" b="1" i="0" dirty="0">
                <a:solidFill>
                  <a:srgbClr val="121212"/>
                </a:solidFill>
                <a:effectLst/>
                <a:latin typeface="-apple-system"/>
              </a:rPr>
              <a:t>尺度</a:t>
            </a:r>
            <a:r>
              <a:rPr lang="zh-CN" altLang="en-US" b="0" i="0" dirty="0">
                <a:solidFill>
                  <a:srgbClr val="121212"/>
                </a:solidFill>
                <a:effectLst/>
                <a:latin typeface="-apple-system"/>
              </a:rPr>
              <a:t>就对应于</a:t>
            </a:r>
            <a:r>
              <a:rPr lang="zh-CN" altLang="en-US" b="1" i="0" dirty="0">
                <a:solidFill>
                  <a:srgbClr val="121212"/>
                </a:solidFill>
                <a:effectLst/>
                <a:latin typeface="-apple-system"/>
              </a:rPr>
              <a:t>频率</a:t>
            </a:r>
            <a:r>
              <a:rPr lang="zh-CN" altLang="en-US" b="0" i="0" dirty="0">
                <a:solidFill>
                  <a:srgbClr val="121212"/>
                </a:solidFill>
                <a:effectLst/>
                <a:latin typeface="-apple-system"/>
              </a:rPr>
              <a:t>（反比），</a:t>
            </a:r>
            <a:r>
              <a:rPr lang="zh-CN" altLang="en-US" b="1" i="0" dirty="0">
                <a:solidFill>
                  <a:srgbClr val="121212"/>
                </a:solidFill>
                <a:effectLst/>
                <a:latin typeface="-apple-system"/>
              </a:rPr>
              <a:t>平移量 </a:t>
            </a:r>
            <a:r>
              <a:rPr lang="el-GR" altLang="zh-CN" b="0" i="0" dirty="0">
                <a:solidFill>
                  <a:srgbClr val="121212"/>
                </a:solidFill>
                <a:effectLst/>
                <a:latin typeface="-apple-system"/>
              </a:rPr>
              <a:t>τ</a:t>
            </a:r>
            <a:r>
              <a:rPr lang="zh-CN" altLang="en-US" b="0" i="0" dirty="0">
                <a:solidFill>
                  <a:srgbClr val="121212"/>
                </a:solidFill>
                <a:effectLst/>
                <a:latin typeface="-apple-system"/>
              </a:rPr>
              <a:t>就对应于</a:t>
            </a:r>
            <a:r>
              <a:rPr lang="zh-CN" altLang="en-US" b="1" i="0" dirty="0">
                <a:solidFill>
                  <a:srgbClr val="121212"/>
                </a:solidFill>
                <a:effectLst/>
                <a:latin typeface="-apple-system"/>
              </a:rPr>
              <a:t>时间</a:t>
            </a:r>
            <a:r>
              <a:rPr lang="zh-CN" altLang="en-US" b="0" i="0" dirty="0">
                <a:solidFill>
                  <a:srgbClr val="121212"/>
                </a:solidFill>
                <a:effectLst/>
                <a:latin typeface="-apple-system"/>
              </a:rPr>
              <a:t>。我们使用大量不同的小波函数对原始信号进行变换，得到原始信号多分辨率的信息。</a:t>
            </a: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此外，小波相对于</a:t>
            </a:r>
            <a:r>
              <a:rPr kumimoji="1" lang="en-US" altLang="zh-CN" dirty="0"/>
              <a:t>STFT</a:t>
            </a:r>
            <a:r>
              <a:rPr kumimoji="1" lang="zh-CN" altLang="en-US" dirty="0"/>
              <a:t>，能实现正交化 （什么是正交化？为什么说小波能实现正交化是优势</a:t>
            </a:r>
            <a:r>
              <a:rPr kumimoji="1" lang="en-US" altLang="zh-CN" dirty="0"/>
              <a:t>?</a:t>
            </a:r>
            <a:r>
              <a:rPr kumimoji="1" lang="zh-CN" altLang="en-US" dirty="0"/>
              <a:t>简单说，如果采用正交基，变换域系数会没有冗余信息，变换前后的信号能量相等，等于是用最少的数据表达最大的信息量，利于数值压缩等领域。</a:t>
            </a:r>
            <a:r>
              <a:rPr kumimoji="1" lang="en-US" altLang="zh-CN" dirty="0"/>
              <a:t>JPEG2000</a:t>
            </a:r>
            <a:r>
              <a:rPr kumimoji="1" lang="zh-CN" altLang="en-US" dirty="0"/>
              <a:t>压缩就是用正交小波变换。比如典型的正交基：二维笛卡尔坐标系的（</a:t>
            </a:r>
            <a:r>
              <a:rPr kumimoji="1" lang="en-US" altLang="zh-CN" dirty="0"/>
              <a:t>1,0</a:t>
            </a:r>
            <a:r>
              <a:rPr kumimoji="1" lang="zh-CN" altLang="en-US" dirty="0"/>
              <a:t>）、（</a:t>
            </a:r>
            <a:r>
              <a:rPr kumimoji="1" lang="en-US" altLang="zh-CN" dirty="0"/>
              <a:t>0,1</a:t>
            </a:r>
            <a:r>
              <a:rPr kumimoji="1" lang="zh-CN" altLang="en-US" dirty="0"/>
              <a:t>），用它们表达一个信号显然非常高效，计算简单。而如果用三个互成</a:t>
            </a:r>
            <a:r>
              <a:rPr kumimoji="1" lang="en-US" altLang="zh-CN" dirty="0"/>
              <a:t>120°</a:t>
            </a:r>
            <a:r>
              <a:rPr kumimoji="1" lang="zh-CN" altLang="en-US" dirty="0"/>
              <a:t>的向量表达，则会有信息冗余，有重复表达。但是并不意味着正交一定优于不正交。比如如果是做图像增强，有时候反而希望能有一些冗余信息，更利于对噪声的抑制和对某些特征的增强。）</a:t>
            </a:r>
            <a:endParaRPr kumimoji="1" lang="en-US" altLang="zh-CN" dirty="0"/>
          </a:p>
          <a:p>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61</a:t>
            </a:fld>
            <a:endParaRPr lang="en-US" altLang="zh-CN"/>
          </a:p>
        </p:txBody>
      </p:sp>
    </p:spTree>
    <p:extLst>
      <p:ext uri="{BB962C8B-B14F-4D97-AF65-F5344CB8AC3E}">
        <p14:creationId xmlns:p14="http://schemas.microsoft.com/office/powerpoint/2010/main" val="3089155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有了小波变换我们便可以所多分辨率分析（多尺度分析），也能做时频分析。相比于傅里叶变换，小波变换对信号拟合更加精确并且信息更丰富。</a:t>
            </a: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62</a:t>
            </a:fld>
            <a:endParaRPr lang="en-US" altLang="zh-CN"/>
          </a:p>
        </p:txBody>
      </p:sp>
    </p:spTree>
    <p:extLst>
      <p:ext uri="{BB962C8B-B14F-4D97-AF65-F5344CB8AC3E}">
        <p14:creationId xmlns:p14="http://schemas.microsoft.com/office/powerpoint/2010/main" val="35534215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此外，对于突变信号，小波变换也能很好的处理，（傅里叶变换存在吉布斯效应，需要用大量无限长三角函数你和突变信号），而小波函数之后在信号突变重叠时系数不为</a:t>
            </a:r>
            <a:r>
              <a:rPr kumimoji="1" lang="en-US" altLang="zh-CN" dirty="0"/>
              <a:t>0</a:t>
            </a:r>
            <a:r>
              <a:rPr kumimoji="1" lang="zh-CN" altLang="en-US" dirty="0"/>
              <a:t>。</a:t>
            </a: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63</a:t>
            </a:fld>
            <a:endParaRPr lang="en-US" altLang="zh-CN"/>
          </a:p>
        </p:txBody>
      </p:sp>
    </p:spTree>
    <p:extLst>
      <p:ext uri="{BB962C8B-B14F-4D97-AF65-F5344CB8AC3E}">
        <p14:creationId xmlns:p14="http://schemas.microsoft.com/office/powerpoint/2010/main" val="26351789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kumimoji="1" lang="zh-CN" altLang="en-US" dirty="0"/>
              <a:t>下面我们分析一下小波变换为什么得到的结果是稀疏的：</a:t>
            </a:r>
            <a:endParaRPr kumimoji="1" lang="en-US" altLang="zh-CN" dirty="0"/>
          </a:p>
          <a:p>
            <a:pPr algn="l">
              <a:buFont typeface="+mj-lt"/>
              <a:buAutoNum type="arabicPeriod"/>
            </a:pPr>
            <a:endParaRPr lang="en-US" altLang="zh-CN" b="1" i="0" dirty="0">
              <a:solidFill>
                <a:srgbClr val="D1D5DB"/>
              </a:solidFill>
              <a:effectLst/>
              <a:latin typeface="Söhne"/>
            </a:endParaRPr>
          </a:p>
          <a:p>
            <a:pPr algn="l">
              <a:buFont typeface="+mj-lt"/>
              <a:buAutoNum type="arabicPeriod"/>
            </a:pPr>
            <a:r>
              <a:rPr lang="zh-CN" altLang="en-US" b="1" i="0" dirty="0">
                <a:solidFill>
                  <a:srgbClr val="D1D5DB"/>
                </a:solidFill>
                <a:effectLst/>
                <a:latin typeface="Söhne"/>
              </a:rPr>
              <a:t>多尺度分析</a:t>
            </a:r>
            <a:r>
              <a:rPr lang="zh-CN" altLang="en-US" b="0" i="0" dirty="0">
                <a:solidFill>
                  <a:srgbClr val="D1D5DB"/>
                </a:solidFill>
                <a:effectLst/>
                <a:latin typeface="Söhne"/>
              </a:rPr>
              <a:t>：小波变换是一种多尺度变换，它可以将信号分解成不同频率的小波分量，每个分量对应于信号在不同时间尺度上的变化。这种多尺度分解使得信号的频域信息可以更好地捕获，允许用较少的小波系数来表示信号。</a:t>
            </a:r>
          </a:p>
          <a:p>
            <a:pPr algn="l">
              <a:buFont typeface="+mj-lt"/>
              <a:buAutoNum type="arabicPeriod"/>
            </a:pPr>
            <a:r>
              <a:rPr lang="zh-CN" altLang="en-US" b="1" i="0" dirty="0">
                <a:solidFill>
                  <a:srgbClr val="D1D5DB"/>
                </a:solidFill>
                <a:effectLst/>
                <a:latin typeface="Söhne"/>
              </a:rPr>
              <a:t>局部性</a:t>
            </a:r>
            <a:r>
              <a:rPr lang="zh-CN" altLang="en-US" b="0" i="0" dirty="0">
                <a:solidFill>
                  <a:srgbClr val="D1D5DB"/>
                </a:solidFill>
                <a:effectLst/>
                <a:latin typeface="Söhne"/>
              </a:rPr>
              <a:t>：小波基函数是局部的，意味着它们在时间或空间上有限范围内的非零值。这种局部性使得小波变换能够更好地适应信号中的局部特征，而不会产生大量不必要的系数。相比之下，例如傅里叶变换在表示信号时需要考虑全局频率，因此在某些信号上可能需要更多的系数来表示。</a:t>
            </a:r>
            <a:endParaRPr lang="en-US" altLang="zh-CN" b="0" i="0" dirty="0">
              <a:solidFill>
                <a:srgbClr val="D1D5DB"/>
              </a:solidFill>
              <a:effectLst/>
              <a:latin typeface="Söhne"/>
            </a:endParaRPr>
          </a:p>
          <a:p>
            <a:pPr algn="l">
              <a:buFont typeface="+mj-lt"/>
              <a:buAutoNum type="arabicPeriod"/>
            </a:pPr>
            <a:r>
              <a:rPr lang="zh-CN" altLang="en-US" dirty="0">
                <a:solidFill>
                  <a:schemeClr val="accent2"/>
                </a:solidFill>
              </a:rPr>
              <a:t>正交基函数：采用正交基，变换域系数会没有冗余信息，变换前后的信号能量相等，等于是用最少的数据表达最大的信息量</a:t>
            </a:r>
            <a:endParaRPr lang="zh-CN" altLang="en-US" b="0" i="0" dirty="0">
              <a:solidFill>
                <a:srgbClr val="D1D5DB"/>
              </a:solidFill>
              <a:effectLst/>
              <a:latin typeface="Söhne"/>
            </a:endParaRPr>
          </a:p>
          <a:p>
            <a:pPr algn="l">
              <a:buFont typeface="+mj-lt"/>
              <a:buAutoNum type="arabicPeriod"/>
            </a:pPr>
            <a:r>
              <a:rPr lang="zh-CN" altLang="en-US" b="1" i="0" dirty="0">
                <a:solidFill>
                  <a:srgbClr val="D1D5DB"/>
                </a:solidFill>
                <a:effectLst/>
                <a:latin typeface="Söhne"/>
              </a:rPr>
              <a:t>稀疏性促进</a:t>
            </a:r>
            <a:r>
              <a:rPr lang="zh-CN" altLang="en-US" b="0" i="0" dirty="0">
                <a:solidFill>
                  <a:srgbClr val="D1D5DB"/>
                </a:solidFill>
                <a:effectLst/>
                <a:latin typeface="Söhne"/>
              </a:rPr>
              <a:t>：某些类型的信号在小波域中本身就具有稀疏性。例如，突变或锐变的信号在小波域中通常可以用较少的系数表示。这种信号的局部性质使得小波变换特别适合于检测和表示这些信号。</a:t>
            </a:r>
          </a:p>
          <a:p>
            <a:pPr algn="l">
              <a:buFont typeface="+mj-lt"/>
              <a:buAutoNum type="arabicPeriod"/>
            </a:pPr>
            <a:r>
              <a:rPr lang="zh-CN" altLang="en-US" b="1" i="0" dirty="0">
                <a:solidFill>
                  <a:srgbClr val="D1D5DB"/>
                </a:solidFill>
                <a:effectLst/>
                <a:latin typeface="Söhne"/>
              </a:rPr>
              <a:t>阈值化</a:t>
            </a:r>
            <a:r>
              <a:rPr lang="zh-CN" altLang="en-US" b="0" i="0" dirty="0">
                <a:solidFill>
                  <a:srgbClr val="D1D5DB"/>
                </a:solidFill>
                <a:effectLst/>
                <a:latin typeface="Söhne"/>
              </a:rPr>
              <a:t>：小波变换后的系数通常可以通过阈值化来进一步稀疏化。阈值化是一种常用的小波压缩技术，它可以将小于某个阈值的系数设为零，从而减少非零系数的数量，实现信号的压缩。</a:t>
            </a:r>
            <a:endParaRPr kumimoji="0" lang="en-US" altLang="zh-CN" sz="1200" b="0" i="0" dirty="0">
              <a:solidFill>
                <a:srgbClr val="D1D5DB"/>
              </a:solidFill>
              <a:effectLst/>
              <a:latin typeface="Söhne"/>
              <a:ea typeface="宋体" pitchFamily="2" charset="-122"/>
            </a:endParaRPr>
          </a:p>
          <a:p>
            <a:pPr algn="l">
              <a:buFont typeface="+mj-lt"/>
              <a:buAutoNum type="arabicPeriod"/>
            </a:pPr>
            <a:endParaRPr kumimoji="0" lang="en-US" altLang="zh-CN" sz="1200" b="0" i="0" dirty="0">
              <a:solidFill>
                <a:srgbClr val="D1D5DB"/>
              </a:solidFill>
              <a:effectLst/>
              <a:latin typeface="Söhne"/>
              <a:ea typeface="宋体" pitchFamily="2" charset="-122"/>
            </a:endParaRPr>
          </a:p>
          <a:p>
            <a:pPr algn="l">
              <a:buFont typeface="+mj-lt"/>
              <a:buAutoNum type="arabicPeriod"/>
            </a:pPr>
            <a:endParaRPr kumimoji="1" lang="en-US" altLang="zh-CN" sz="1200" dirty="0">
              <a:latin typeface="KaiTi" panose="02010609060101010101" pitchFamily="49" charset="-122"/>
              <a:ea typeface="KaiTi" panose="02010609060101010101" pitchFamily="49"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dirty="0">
                <a:latin typeface="KaiTi" panose="02010609060101010101" pitchFamily="49" charset="-122"/>
                <a:ea typeface="KaiTi" panose="02010609060101010101" pitchFamily="49" charset="-122"/>
              </a:rPr>
              <a:t>当然然，我们可以不用人工设计的稀疏变换也具有一定的局限性。一个更好地思路可以让网络学习稀疏变换，这也是我目前在探索的方向。</a:t>
            </a:r>
            <a:endParaRPr lang="zh-CN" altLang="en-US" b="0" i="0" dirty="0">
              <a:solidFill>
                <a:srgbClr val="D1D5DB"/>
              </a:solidFill>
              <a:effectLst/>
              <a:latin typeface="Söhne"/>
            </a:endParaRPr>
          </a:p>
          <a:p>
            <a:br>
              <a:rPr lang="zh-CN" altLang="en-US" dirty="0"/>
            </a:br>
            <a:endParaRPr kumimoji="1" lang="en-US" altLang="zh-CN" dirty="0"/>
          </a:p>
          <a:p>
            <a:pPr algn="l">
              <a:buFont typeface="+mj-lt"/>
              <a:buNone/>
            </a:pP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64</a:t>
            </a:fld>
            <a:endParaRPr lang="en-US" altLang="zh-CN"/>
          </a:p>
        </p:txBody>
      </p:sp>
    </p:spTree>
    <p:extLst>
      <p:ext uri="{BB962C8B-B14F-4D97-AF65-F5344CB8AC3E}">
        <p14:creationId xmlns:p14="http://schemas.microsoft.com/office/powerpoint/2010/main" val="1274669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65</a:t>
            </a:fld>
            <a:endParaRPr lang="en-US" altLang="zh-CN"/>
          </a:p>
        </p:txBody>
      </p:sp>
    </p:spTree>
    <p:extLst>
      <p:ext uri="{BB962C8B-B14F-4D97-AF65-F5344CB8AC3E}">
        <p14:creationId xmlns:p14="http://schemas.microsoft.com/office/powerpoint/2010/main" val="37177187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前面我们定义了</a:t>
            </a: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66</a:t>
            </a:fld>
            <a:endParaRPr lang="en-US" altLang="zh-CN"/>
          </a:p>
        </p:txBody>
      </p:sp>
    </p:spTree>
    <p:extLst>
      <p:ext uri="{BB962C8B-B14F-4D97-AF65-F5344CB8AC3E}">
        <p14:creationId xmlns:p14="http://schemas.microsoft.com/office/powerpoint/2010/main" val="23941842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由于目标函数中存在不可待的</a:t>
            </a:r>
            <a:r>
              <a:rPr kumimoji="1" lang="en-US" altLang="zh-CN" dirty="0"/>
              <a:t>L1</a:t>
            </a:r>
            <a:r>
              <a:rPr kumimoji="1" lang="zh-CN" altLang="en-US" dirty="0"/>
              <a:t>正则项，我们可以用近端梯度下降的方式求解。近端梯度下降的迭代公式如下所示：</a:t>
            </a:r>
            <a:r>
              <a:rPr kumimoji="1" lang="en-US" altLang="zh-CN" dirty="0" err="1"/>
              <a:t>Prox</a:t>
            </a:r>
            <a:r>
              <a:rPr kumimoji="1" lang="zh-CN" altLang="en-US" dirty="0"/>
              <a:t>代表近端投影，在这里是软阈值算子</a:t>
            </a:r>
            <a:endParaRPr kumimoji="1"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67</a:t>
            </a:fld>
            <a:endParaRPr lang="en-US" altLang="zh-CN"/>
          </a:p>
        </p:txBody>
      </p:sp>
    </p:spTree>
    <p:extLst>
      <p:ext uri="{BB962C8B-B14F-4D97-AF65-F5344CB8AC3E}">
        <p14:creationId xmlns:p14="http://schemas.microsoft.com/office/powerpoint/2010/main" val="2541069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章动大家可能会觉得很抽象。其实看原理是直观的。量子力学规定了，加入脉冲能量和能级差相等，低能级质子就会吸收能量，跃迁至高能级。</a:t>
            </a:r>
            <a:endParaRPr lang="en-US" altLang="zh-CN" dirty="0"/>
          </a:p>
          <a:p>
            <a:endParaRPr lang="en-US" altLang="zh-CN" dirty="0"/>
          </a:p>
          <a:p>
            <a:r>
              <a:rPr lang="zh-CN" altLang="en-US" dirty="0"/>
              <a:t>所以射频频率与进动频率必须相等。这就是核磁共振所谓的共振。</a:t>
            </a:r>
            <a:endParaRPr lang="en-US" altLang="zh-CN" dirty="0"/>
          </a:p>
          <a:p>
            <a:endParaRPr lang="en-US" altLang="zh-CN" dirty="0"/>
          </a:p>
          <a:p>
            <a:r>
              <a:rPr lang="zh-CN" altLang="en-US" dirty="0"/>
              <a:t>这里我们施加一个射频脉冲，低能级的质子就会跃迁至高能级。</a:t>
            </a:r>
          </a:p>
          <a:p>
            <a:r>
              <a:rPr lang="zh-CN" altLang="en-US" dirty="0"/>
              <a:t>脉冲持续的时间越长，跃迁至高能级的质子越多，宏观纵向磁分量就会减少，等到两个能级的质子数一致，宏观纵向磁分量就消失了。</a:t>
            </a:r>
            <a:endParaRPr lang="en-US" altLang="zh-CN"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7</a:t>
            </a:fld>
            <a:endParaRPr lang="en-US" altLang="zh-CN"/>
          </a:p>
        </p:txBody>
      </p:sp>
    </p:spTree>
    <p:extLst>
      <p:ext uri="{BB962C8B-B14F-4D97-AF65-F5344CB8AC3E}">
        <p14:creationId xmlns:p14="http://schemas.microsoft.com/office/powerpoint/2010/main" val="1485469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原本每个质子进动的相位各不相同，所以横向磁分量相互抵消，宏观横向磁分量为</a:t>
            </a:r>
            <a:r>
              <a:rPr lang="en-US" altLang="zh-CN" dirty="0"/>
              <a:t>0</a:t>
            </a:r>
            <a:r>
              <a:rPr lang="zh-CN" altLang="en-US" dirty="0"/>
              <a:t>。因为脉冲对质子还有相聚和的作用，使得质子横向磁分量处于同一相位，所以产生了一个最大的旋转横向磁分量。</a:t>
            </a:r>
            <a:endParaRPr lang="en-US" altLang="zh-CN" dirty="0"/>
          </a:p>
          <a:p>
            <a:endParaRPr lang="en-US" altLang="zh-CN" dirty="0"/>
          </a:p>
          <a:p>
            <a:r>
              <a:rPr lang="zh-CN" altLang="en-US" dirty="0"/>
              <a:t>纵向磁分量消失，横向磁分量增加，二者叠加就是螺旋倾倒。</a:t>
            </a:r>
          </a:p>
          <a:p>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8</a:t>
            </a:fld>
            <a:endParaRPr lang="en-US" altLang="zh-CN"/>
          </a:p>
        </p:txBody>
      </p:sp>
    </p:spTree>
    <p:extLst>
      <p:ext uri="{BB962C8B-B14F-4D97-AF65-F5344CB8AC3E}">
        <p14:creationId xmlns:p14="http://schemas.microsoft.com/office/powerpoint/2010/main" val="600627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脉冲激发后组织中所产生的横向磁分量的大小与脉冲激发前的宏观磁分量大小有关。</a:t>
            </a:r>
            <a:endParaRPr lang="en-US" altLang="zh-CN" dirty="0"/>
          </a:p>
          <a:p>
            <a:r>
              <a:rPr lang="zh-CN" altLang="en-US" dirty="0"/>
              <a:t>而激发前磁分量大小与组织中的质子密度成正比。</a:t>
            </a:r>
            <a:endParaRPr lang="en-US" altLang="zh-CN" dirty="0"/>
          </a:p>
          <a:p>
            <a:r>
              <a:rPr lang="zh-CN" altLang="en-US" dirty="0"/>
              <a:t>质子密度越大，激发前纵向磁分量越大，激发后横向磁分量越大，切割接收线圈产生的电信号越强，信号强度经计算机处理后就得到对应位置的图像亮度。这样就可以区分质子密度高低不同的人体组织了。</a:t>
            </a:r>
            <a:endParaRPr kumimoji="1" lang="zh-CN" altLang="en-US" dirty="0"/>
          </a:p>
        </p:txBody>
      </p:sp>
      <p:sp>
        <p:nvSpPr>
          <p:cNvPr id="4" name="页眉占位符 3"/>
          <p:cNvSpPr>
            <a:spLocks noGrp="1"/>
          </p:cNvSpPr>
          <p:nvPr>
            <p:ph type="hdr" sz="quarter"/>
          </p:nvPr>
        </p:nvSpPr>
        <p:spPr/>
        <p:txBody>
          <a:bodyPr/>
          <a:lstStyle/>
          <a:p>
            <a:pPr>
              <a:defRPr/>
            </a:pPr>
            <a:endParaRPr lang="en-US" altLang="zh-CN"/>
          </a:p>
        </p:txBody>
      </p:sp>
      <p:sp>
        <p:nvSpPr>
          <p:cNvPr id="5" name="日期占位符 4"/>
          <p:cNvSpPr>
            <a:spLocks noGrp="1"/>
          </p:cNvSpPr>
          <p:nvPr>
            <p:ph type="dt" idx="1"/>
          </p:nvPr>
        </p:nvSpPr>
        <p:spPr/>
        <p:txBody>
          <a:bodyPr/>
          <a:lstStyle/>
          <a:p>
            <a:pPr>
              <a:defRPr/>
            </a:pPr>
            <a:endParaRPr lang="en-US" altLang="zh-CN"/>
          </a:p>
        </p:txBody>
      </p:sp>
      <p:sp>
        <p:nvSpPr>
          <p:cNvPr id="6" name="页脚占位符 5"/>
          <p:cNvSpPr>
            <a:spLocks noGrp="1"/>
          </p:cNvSpPr>
          <p:nvPr>
            <p:ph type="ftr" sz="quarter" idx="4"/>
          </p:nvPr>
        </p:nvSpPr>
        <p:spPr/>
        <p:txBody>
          <a:bodyPr/>
          <a:lstStyle/>
          <a:p>
            <a:pPr>
              <a:defRPr/>
            </a:pPr>
            <a:endParaRPr lang="en-US" altLang="zh-CN"/>
          </a:p>
        </p:txBody>
      </p:sp>
      <p:sp>
        <p:nvSpPr>
          <p:cNvPr id="7" name="灯片编号占位符 6"/>
          <p:cNvSpPr>
            <a:spLocks noGrp="1"/>
          </p:cNvSpPr>
          <p:nvPr>
            <p:ph type="sldNum" sz="quarter" idx="5"/>
          </p:nvPr>
        </p:nvSpPr>
        <p:spPr/>
        <p:txBody>
          <a:bodyPr/>
          <a:lstStyle/>
          <a:p>
            <a:pPr>
              <a:defRPr/>
            </a:pPr>
            <a:fld id="{2013ECF3-00DE-4447-AAAD-A7A1226C76A9}" type="slidenum">
              <a:rPr lang="en-US" altLang="zh-CN" smtClean="0"/>
              <a:pPr>
                <a:defRPr/>
              </a:pPr>
              <a:t>9</a:t>
            </a:fld>
            <a:endParaRPr lang="en-US" altLang="zh-CN"/>
          </a:p>
        </p:txBody>
      </p:sp>
    </p:spTree>
    <p:extLst>
      <p:ext uri="{BB962C8B-B14F-4D97-AF65-F5344CB8AC3E}">
        <p14:creationId xmlns:p14="http://schemas.microsoft.com/office/powerpoint/2010/main" val="25959186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7353" name="Rectangle 9"/>
          <p:cNvSpPr>
            <a:spLocks noGrp="1" noChangeArrowheads="1"/>
          </p:cNvSpPr>
          <p:nvPr userDrawn="1">
            <p:ph type="ctrTitle"/>
          </p:nvPr>
        </p:nvSpPr>
        <p:spPr>
          <a:xfrm>
            <a:off x="685800" y="1798638"/>
            <a:ext cx="7772400" cy="14700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lvl1pPr>
              <a:defRPr lang="zh-CN" altLang="en-US" sz="4000" noProof="0" dirty="0" smtClean="0">
                <a:solidFill>
                  <a:srgbClr val="16388A"/>
                </a:solidFill>
                <a:latin typeface="+mj-ea"/>
                <a:ea typeface="+mj-ea"/>
                <a:cs typeface="+mn-cs"/>
              </a:defRPr>
            </a:lvl1pPr>
          </a:lstStyle>
          <a:p>
            <a:pPr marL="0" lvl="0" indent="0" algn="ctr">
              <a:lnSpc>
                <a:spcPct val="110000"/>
              </a:lnSpc>
              <a:spcBef>
                <a:spcPct val="20000"/>
              </a:spcBef>
              <a:buSzPct val="120000"/>
              <a:buFontTx/>
              <a:buNone/>
            </a:pPr>
            <a:r>
              <a:rPr lang="zh-CN" altLang="en-US" noProof="0" dirty="0"/>
              <a:t>单击此处编辑母版标题样式</a:t>
            </a:r>
          </a:p>
        </p:txBody>
      </p:sp>
      <p:sp>
        <p:nvSpPr>
          <p:cNvPr id="57354" name="Rectangle 10"/>
          <p:cNvSpPr>
            <a:spLocks noGrp="1" noChangeArrowheads="1"/>
          </p:cNvSpPr>
          <p:nvPr userDrawn="1">
            <p:ph type="subTitle" idx="1"/>
          </p:nvPr>
        </p:nvSpPr>
        <p:spPr>
          <a:xfrm>
            <a:off x="1371600" y="3957638"/>
            <a:ext cx="6400800" cy="1079500"/>
          </a:xfrm>
        </p:spPr>
        <p:txBody>
          <a:bodyPr anchor="ctr" anchorCtr="1"/>
          <a:lstStyle>
            <a:lvl1pPr marL="0" indent="0" algn="ctr">
              <a:buFontTx/>
              <a:buNone/>
              <a:defRPr sz="2400">
                <a:solidFill>
                  <a:srgbClr val="16388A"/>
                </a:solidFill>
                <a:latin typeface="Times New Roman" panose="02020603050405020304" pitchFamily="18" charset="0"/>
                <a:ea typeface="楷体" panose="02010609060101010101" pitchFamily="49" charset="-122"/>
                <a:cs typeface="Times New Roman" panose="02020603050405020304" pitchFamily="18" charset="0"/>
              </a:defRPr>
            </a:lvl1pPr>
          </a:lstStyle>
          <a:p>
            <a:pPr lvl="0"/>
            <a:r>
              <a:rPr lang="zh-CN" altLang="en-US" noProof="0" dirty="0"/>
              <a:t>单击此处编辑母版副标题样式</a:t>
            </a:r>
          </a:p>
        </p:txBody>
      </p:sp>
      <p:pic>
        <p:nvPicPr>
          <p:cNvPr id="17" name="图片 16"/>
          <p:cNvPicPr>
            <a:picLocks noChangeAspect="1"/>
          </p:cNvPicPr>
          <p:nvPr userDrawn="1"/>
        </p:nvPicPr>
        <p:blipFill>
          <a:blip r:embed="rId2"/>
          <a:stretch>
            <a:fillRect/>
          </a:stretch>
        </p:blipFill>
        <p:spPr>
          <a:xfrm>
            <a:off x="91028" y="-105957"/>
            <a:ext cx="2536735" cy="1291856"/>
          </a:xfrm>
          <a:prstGeom prst="rect">
            <a:avLst/>
          </a:prstGeom>
        </p:spPr>
      </p:pic>
      <p:pic>
        <p:nvPicPr>
          <p:cNvPr id="21" name="图片 20"/>
          <p:cNvPicPr>
            <a:picLocks noChangeAspect="1"/>
          </p:cNvPicPr>
          <p:nvPr userDrawn="1"/>
        </p:nvPicPr>
        <p:blipFill>
          <a:blip r:embed="rId3"/>
          <a:stretch>
            <a:fillRect/>
          </a:stretch>
        </p:blipFill>
        <p:spPr>
          <a:xfrm>
            <a:off x="4195818" y="202656"/>
            <a:ext cx="802553" cy="602600"/>
          </a:xfrm>
          <a:prstGeom prst="rect">
            <a:avLst/>
          </a:prstGeom>
        </p:spPr>
      </p:pic>
      <p:pic>
        <p:nvPicPr>
          <p:cNvPr id="25" name="图片 24"/>
          <p:cNvPicPr>
            <a:picLocks noChangeAspect="1"/>
          </p:cNvPicPr>
          <p:nvPr userDrawn="1"/>
        </p:nvPicPr>
        <p:blipFill>
          <a:blip r:embed="rId4"/>
          <a:stretch>
            <a:fillRect/>
          </a:stretch>
        </p:blipFill>
        <p:spPr>
          <a:xfrm>
            <a:off x="6002780" y="172281"/>
            <a:ext cx="1042271" cy="611466"/>
          </a:xfrm>
          <a:prstGeom prst="rect">
            <a:avLst/>
          </a:prstGeom>
        </p:spPr>
      </p:pic>
      <p:pic>
        <p:nvPicPr>
          <p:cNvPr id="27" name="图片 26"/>
          <p:cNvPicPr>
            <a:picLocks noChangeAspect="1"/>
          </p:cNvPicPr>
          <p:nvPr userDrawn="1"/>
        </p:nvPicPr>
        <p:blipFill>
          <a:blip r:embed="rId5"/>
          <a:stretch>
            <a:fillRect/>
          </a:stretch>
        </p:blipFill>
        <p:spPr>
          <a:xfrm>
            <a:off x="8120344" y="172281"/>
            <a:ext cx="947773" cy="611466"/>
          </a:xfrm>
          <a:prstGeom prst="rect">
            <a:avLst/>
          </a:prstGeom>
        </p:spPr>
      </p:pic>
      <p:pic>
        <p:nvPicPr>
          <p:cNvPr id="29" name="图片 28"/>
          <p:cNvPicPr>
            <a:picLocks noChangeAspect="1"/>
          </p:cNvPicPr>
          <p:nvPr userDrawn="1"/>
        </p:nvPicPr>
        <p:blipFill>
          <a:blip r:embed="rId6"/>
          <a:stretch>
            <a:fillRect/>
          </a:stretch>
        </p:blipFill>
        <p:spPr>
          <a:xfrm>
            <a:off x="7129378" y="176714"/>
            <a:ext cx="906639" cy="602600"/>
          </a:xfrm>
          <a:prstGeom prst="rect">
            <a:avLst/>
          </a:prstGeom>
        </p:spPr>
      </p:pic>
      <p:pic>
        <p:nvPicPr>
          <p:cNvPr id="30" name="图片 29"/>
          <p:cNvPicPr>
            <a:picLocks noChangeAspect="1"/>
          </p:cNvPicPr>
          <p:nvPr userDrawn="1"/>
        </p:nvPicPr>
        <p:blipFill>
          <a:blip r:embed="rId7"/>
          <a:stretch>
            <a:fillRect/>
          </a:stretch>
        </p:blipFill>
        <p:spPr>
          <a:xfrm>
            <a:off x="5090523" y="196067"/>
            <a:ext cx="820105" cy="615778"/>
          </a:xfrm>
          <a:prstGeom prst="rect">
            <a:avLst/>
          </a:prstGeom>
        </p:spPr>
      </p:pic>
    </p:spTree>
    <p:extLst>
      <p:ext uri="{BB962C8B-B14F-4D97-AF65-F5344CB8AC3E}">
        <p14:creationId xmlns:p14="http://schemas.microsoft.com/office/powerpoint/2010/main" val="2482267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9144000" cy="762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000" tIns="0" rIns="180000" bIns="0" numCol="1" anchor="ctr" anchorCtr="0" compatLnSpc="1">
            <a:prstTxWarp prst="textNoShape">
              <a:avLst/>
            </a:prstTxWarp>
          </a:bodyPr>
          <a:lstStyle>
            <a:lvl1pPr algn="l">
              <a:defRPr lang="zh-CN" altLang="en-US" dirty="0">
                <a:solidFill>
                  <a:schemeClr val="tx1"/>
                </a:solidFill>
                <a:latin typeface="楷体" panose="02010609060101010101" pitchFamily="49" charset="-122"/>
                <a:ea typeface="楷体" panose="02010609060101010101" pitchFamily="49" charset="-122"/>
              </a:defRPr>
            </a:lvl1pPr>
          </a:lstStyle>
          <a:p>
            <a:pPr lvl="0"/>
            <a:r>
              <a:rPr lang="zh-CN" altLang="en-US" dirty="0"/>
              <a:t>单击此处编辑母版标题样式</a:t>
            </a:r>
          </a:p>
        </p:txBody>
      </p:sp>
      <p:sp>
        <p:nvSpPr>
          <p:cNvPr id="3" name="内容占位符 2"/>
          <p:cNvSpPr>
            <a:spLocks noGrp="1"/>
          </p:cNvSpPr>
          <p:nvPr>
            <p:ph idx="1"/>
          </p:nvPr>
        </p:nvSpPr>
        <p:spPr/>
        <p:txBody>
          <a:bodyPr/>
          <a:lstStyle>
            <a:lvl1pPr marL="449263" indent="-449263">
              <a:buFontTx/>
              <a:buBlip>
                <a:blip r:embed="rId2"/>
              </a:buBlip>
              <a:defRPr>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a:defRPr>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2pPr>
            <a:lvl3pP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4pPr>
            <a:lvl5pP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solidFill>
              </a:defRPr>
            </a:lvl1pPr>
          </a:lstStyle>
          <a:p>
            <a:endParaRPr lang="zh-CN" altLang="en-US"/>
          </a:p>
        </p:txBody>
      </p:sp>
      <p:sp>
        <p:nvSpPr>
          <p:cNvPr id="5"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solidFill>
              </a:defRPr>
            </a:lvl1pPr>
          </a:lstStyle>
          <a:p>
            <a:endParaRPr lang="zh-CN" altLang="en-US"/>
          </a:p>
        </p:txBody>
      </p:sp>
      <p:sp>
        <p:nvSpPr>
          <p:cNvPr id="6" name="灯片编号占位符 3"/>
          <p:cNvSpPr>
            <a:spLocks noGrp="1"/>
          </p:cNvSpPr>
          <p:nvPr>
            <p:ph type="sldNum" sz="quarter" idx="4"/>
          </p:nvPr>
        </p:nvSpPr>
        <p:spPr>
          <a:xfrm>
            <a:off x="6553200" y="6477000"/>
            <a:ext cx="2133600" cy="244475"/>
          </a:xfrm>
          <a:prstGeom prst="rect">
            <a:avLst/>
          </a:prstGeom>
        </p:spPr>
        <p:txBody>
          <a:bodyPr vert="horz" lIns="91440" tIns="45720" rIns="91440" bIns="45720" rtlCol="0" anchor="ctr"/>
          <a:lstStyle>
            <a:lvl1pPr algn="r">
              <a:defRPr sz="1200">
                <a:solidFill>
                  <a:schemeClr val="tx1"/>
                </a:solidFill>
              </a:defRPr>
            </a:lvl1pPr>
          </a:lstStyle>
          <a:p>
            <a:fld id="{2DA208CA-87DC-4215-820F-FC39CE0A3630}" type="slidenum">
              <a:rPr lang="zh-CN" altLang="en-US" smtClean="0"/>
              <a:pPr/>
              <a:t>‹#›</a:t>
            </a:fld>
            <a:endParaRPr lang="zh-CN" altLang="en-US" dirty="0"/>
          </a:p>
        </p:txBody>
      </p:sp>
    </p:spTree>
    <p:extLst>
      <p:ext uri="{BB962C8B-B14F-4D97-AF65-F5344CB8AC3E}">
        <p14:creationId xmlns:p14="http://schemas.microsoft.com/office/powerpoint/2010/main" val="13305005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58000" y="96583"/>
            <a:ext cx="2220149" cy="639403"/>
          </a:xfrm>
          <a:prstGeom prst="rect">
            <a:avLst/>
          </a:prstGeom>
        </p:spPr>
      </p:pic>
      <p:sp>
        <p:nvSpPr>
          <p:cNvPr id="1027" name="Rectangle 2"/>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eaLnBrk="0" hangingPunct="0">
              <a:defRPr sz="2400">
                <a:solidFill>
                  <a:schemeClr val="tx1"/>
                </a:solidFill>
                <a:latin typeface="Arial" charset="0"/>
                <a:ea typeface="黑体" pitchFamily="2" charset="-122"/>
              </a:defRPr>
            </a:lvl1pPr>
            <a:lvl2pPr marL="742950" indent="-285750" eaLnBrk="0" hangingPunct="0">
              <a:defRPr sz="2400">
                <a:solidFill>
                  <a:schemeClr val="tx1"/>
                </a:solidFill>
                <a:latin typeface="Arial" charset="0"/>
                <a:ea typeface="黑体" pitchFamily="2" charset="-122"/>
              </a:defRPr>
            </a:lvl2pPr>
            <a:lvl3pPr marL="1143000" indent="-228600" eaLnBrk="0" hangingPunct="0">
              <a:defRPr sz="2400">
                <a:solidFill>
                  <a:schemeClr val="tx1"/>
                </a:solidFill>
                <a:latin typeface="Arial" charset="0"/>
                <a:ea typeface="黑体" pitchFamily="2" charset="-122"/>
              </a:defRPr>
            </a:lvl3pPr>
            <a:lvl4pPr marL="1600200" indent="-228600" eaLnBrk="0" hangingPunct="0">
              <a:defRPr sz="2400">
                <a:solidFill>
                  <a:schemeClr val="tx1"/>
                </a:solidFill>
                <a:latin typeface="Arial" charset="0"/>
                <a:ea typeface="黑体" pitchFamily="2" charset="-122"/>
              </a:defRPr>
            </a:lvl4pPr>
            <a:lvl5pPr marL="2057400" indent="-228600" eaLnBrk="0" hangingPunct="0">
              <a:defRPr sz="2400">
                <a:solidFill>
                  <a:schemeClr val="tx1"/>
                </a:solidFill>
                <a:latin typeface="Arial" charset="0"/>
                <a:ea typeface="黑体" pitchFamily="2"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2"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2"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2"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2" charset="-122"/>
              </a:defRPr>
            </a:lvl9pPr>
          </a:lstStyle>
          <a:p>
            <a:pPr eaLnBrk="1" hangingPunct="1"/>
            <a:endParaRPr lang="zh-CN" altLang="en-US">
              <a:solidFill>
                <a:schemeClr val="tx1"/>
              </a:solidFill>
            </a:endParaRPr>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eaLnBrk="0" hangingPunct="0">
              <a:defRPr sz="2400">
                <a:solidFill>
                  <a:schemeClr val="tx1"/>
                </a:solidFill>
                <a:latin typeface="Arial" charset="0"/>
                <a:ea typeface="黑体" pitchFamily="2" charset="-122"/>
              </a:defRPr>
            </a:lvl1pPr>
            <a:lvl2pPr marL="742950" indent="-285750" eaLnBrk="0" hangingPunct="0">
              <a:defRPr sz="2400">
                <a:solidFill>
                  <a:schemeClr val="tx1"/>
                </a:solidFill>
                <a:latin typeface="Arial" charset="0"/>
                <a:ea typeface="黑体" pitchFamily="2" charset="-122"/>
              </a:defRPr>
            </a:lvl2pPr>
            <a:lvl3pPr marL="1143000" indent="-228600" eaLnBrk="0" hangingPunct="0">
              <a:defRPr sz="2400">
                <a:solidFill>
                  <a:schemeClr val="tx1"/>
                </a:solidFill>
                <a:latin typeface="Arial" charset="0"/>
                <a:ea typeface="黑体" pitchFamily="2" charset="-122"/>
              </a:defRPr>
            </a:lvl3pPr>
            <a:lvl4pPr marL="1600200" indent="-228600" eaLnBrk="0" hangingPunct="0">
              <a:defRPr sz="2400">
                <a:solidFill>
                  <a:schemeClr val="tx1"/>
                </a:solidFill>
                <a:latin typeface="Arial" charset="0"/>
                <a:ea typeface="黑体" pitchFamily="2" charset="-122"/>
              </a:defRPr>
            </a:lvl4pPr>
            <a:lvl5pPr marL="2057400" indent="-228600" eaLnBrk="0" hangingPunct="0">
              <a:defRPr sz="2400">
                <a:solidFill>
                  <a:schemeClr val="tx1"/>
                </a:solidFill>
                <a:latin typeface="Arial" charset="0"/>
                <a:ea typeface="黑体" pitchFamily="2"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2"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2"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2"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2" charset="-122"/>
              </a:defRPr>
            </a:lvl9pPr>
          </a:lstStyle>
          <a:p>
            <a:pPr eaLnBrk="1" hangingPunct="1"/>
            <a:endParaRPr lang="zh-CN" altLang="en-US">
              <a:solidFill>
                <a:schemeClr val="tx1"/>
              </a:solidFill>
            </a:endParaRPr>
          </a:p>
        </p:txBody>
      </p:sp>
      <p:sp>
        <p:nvSpPr>
          <p:cNvPr id="1029" name="Rectangle 4"/>
          <p:cNvSpPr>
            <a:spLocks noGrp="1" noChangeArrowheads="1"/>
          </p:cNvSpPr>
          <p:nvPr>
            <p:ph type="title"/>
          </p:nvPr>
        </p:nvSpPr>
        <p:spPr bwMode="auto">
          <a:xfrm>
            <a:off x="0" y="0"/>
            <a:ext cx="91440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000" tIns="0" rIns="180000" bIns="0" numCol="1" anchor="ctr" anchorCtr="0" compatLnSpc="1">
            <a:prstTxWarp prst="textNoShape">
              <a:avLst/>
            </a:prstTxWarp>
          </a:bodyPr>
          <a:lstStyle/>
          <a:p>
            <a:pPr lvl="0" algn="l" rtl="0" eaLnBrk="0" fontAlgn="base" hangingPunct="0">
              <a:spcBef>
                <a:spcPct val="0"/>
              </a:spcBef>
              <a:spcAft>
                <a:spcPct val="0"/>
              </a:spcAft>
            </a:pPr>
            <a:r>
              <a:rPr lang="zh-CN" altLang="en-US" dirty="0"/>
              <a:t>单击此处编辑母版标题样式</a:t>
            </a:r>
          </a:p>
        </p:txBody>
      </p:sp>
      <p:sp>
        <p:nvSpPr>
          <p:cNvPr id="1030" name="Rectangle 5"/>
          <p:cNvSpPr>
            <a:spLocks noGrp="1" noChangeArrowheads="1"/>
          </p:cNvSpPr>
          <p:nvPr>
            <p:ph type="body" idx="1"/>
          </p:nvPr>
        </p:nvSpPr>
        <p:spPr bwMode="auto">
          <a:xfrm>
            <a:off x="431800" y="1066800"/>
            <a:ext cx="8229600"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p:txBody>
      </p:sp>
      <p:sp>
        <p:nvSpPr>
          <p:cNvPr id="2" name="日期占位符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solidFill>
              </a:defRPr>
            </a:lvl1pPr>
          </a:lstStyle>
          <a:p>
            <a:endParaRPr lang="zh-CN" altLang="en-US"/>
          </a:p>
        </p:txBody>
      </p:sp>
      <p:sp>
        <p:nvSpPr>
          <p:cNvPr id="3"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solidFill>
              </a:defRPr>
            </a:lvl1pPr>
          </a:lstStyle>
          <a:p>
            <a:endParaRPr lang="zh-CN" altLang="en-US"/>
          </a:p>
        </p:txBody>
      </p:sp>
      <p:sp>
        <p:nvSpPr>
          <p:cNvPr id="4"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defRPr>
            </a:lvl1pPr>
          </a:lstStyle>
          <a:p>
            <a:fld id="{49C6BDCB-EF78-43F1-A744-FDC34A03A05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2" r:id="rId1"/>
    <p:sldLayoutId id="2147483662" r:id="rId2"/>
  </p:sldLayoutIdLst>
  <p:hf hdr="0" ftr="0" dt="0"/>
  <p:txStyles>
    <p:titleStyle>
      <a:lvl1pPr algn="l" rtl="0" eaLnBrk="0" fontAlgn="base" hangingPunct="0">
        <a:spcBef>
          <a:spcPct val="0"/>
        </a:spcBef>
        <a:spcAft>
          <a:spcPct val="0"/>
        </a:spcAft>
        <a:defRPr lang="zh-CN" altLang="en-US" sz="2800" b="1" dirty="0" smtClean="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p:titleStyle>
    <p:bodyStyle>
      <a:lvl1pPr marL="449263" indent="-449263" algn="l" rtl="0" eaLnBrk="0" fontAlgn="base" hangingPunct="0">
        <a:lnSpc>
          <a:spcPct val="110000"/>
        </a:lnSpc>
        <a:spcBef>
          <a:spcPct val="20000"/>
        </a:spcBef>
        <a:spcAft>
          <a:spcPct val="0"/>
        </a:spcAft>
        <a:buSzPct val="120000"/>
        <a:buFontTx/>
        <a:buBlip>
          <a:blip r:embed="rId5"/>
        </a:buBlip>
        <a:defRPr sz="2400">
          <a:solidFill>
            <a:schemeClr val="tx1"/>
          </a:solidFill>
          <a:latin typeface="楷体" panose="02010609060101010101" pitchFamily="49" charset="-122"/>
          <a:ea typeface="楷体" panose="02010609060101010101" pitchFamily="49" charset="-122"/>
          <a:cs typeface="+mn-cs"/>
        </a:defRPr>
      </a:lvl1pPr>
      <a:lvl2pPr marL="914400" indent="-285750" algn="l" rtl="0" eaLnBrk="0" fontAlgn="base" hangingPunct="0">
        <a:lnSpc>
          <a:spcPct val="110000"/>
        </a:lnSpc>
        <a:spcBef>
          <a:spcPct val="20000"/>
        </a:spcBef>
        <a:spcAft>
          <a:spcPct val="0"/>
        </a:spcAft>
        <a:buClr>
          <a:srgbClr val="000066"/>
        </a:buClr>
        <a:buChar char="•"/>
        <a:defRPr sz="2000">
          <a:solidFill>
            <a:schemeClr val="tx1"/>
          </a:solidFill>
          <a:latin typeface="楷体" panose="02010609060101010101" pitchFamily="49" charset="-122"/>
          <a:ea typeface="楷体" panose="02010609060101010101" pitchFamily="49" charset="-122"/>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25.emf"/><Relationship Id="rId3" Type="http://schemas.openxmlformats.org/officeDocument/2006/relationships/tags" Target="../tags/tag6.xml"/><Relationship Id="rId7" Type="http://schemas.openxmlformats.org/officeDocument/2006/relationships/slideLayout" Target="../slideLayouts/slideLayout2.xml"/><Relationship Id="rId12" Type="http://schemas.openxmlformats.org/officeDocument/2006/relationships/image" Target="../media/image24.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23.emf"/><Relationship Id="rId5" Type="http://schemas.openxmlformats.org/officeDocument/2006/relationships/tags" Target="../tags/tag8.xml"/><Relationship Id="rId10" Type="http://schemas.openxmlformats.org/officeDocument/2006/relationships/image" Target="../media/image22.emf"/><Relationship Id="rId4" Type="http://schemas.openxmlformats.org/officeDocument/2006/relationships/tags" Target="../tags/tag7.xml"/><Relationship Id="rId9" Type="http://schemas.openxmlformats.org/officeDocument/2006/relationships/image" Target="../media/image21.emf"/><Relationship Id="rId14" Type="http://schemas.openxmlformats.org/officeDocument/2006/relationships/image" Target="../media/image26.emf"/></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9.emf"/><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28.emf"/><Relationship Id="rId2" Type="http://schemas.openxmlformats.org/officeDocument/2006/relationships/tags" Target="../tags/tag11.xml"/><Relationship Id="rId16" Type="http://schemas.openxmlformats.org/officeDocument/2006/relationships/image" Target="../media/image32.emf"/><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7.emf"/><Relationship Id="rId5" Type="http://schemas.openxmlformats.org/officeDocument/2006/relationships/tags" Target="../tags/tag14.xml"/><Relationship Id="rId15" Type="http://schemas.openxmlformats.org/officeDocument/2006/relationships/image" Target="../media/image31.emf"/><Relationship Id="rId10" Type="http://schemas.openxmlformats.org/officeDocument/2006/relationships/image" Target="../media/image24.emf"/><Relationship Id="rId4" Type="http://schemas.openxmlformats.org/officeDocument/2006/relationships/tags" Target="../tags/tag13.xml"/><Relationship Id="rId9" Type="http://schemas.openxmlformats.org/officeDocument/2006/relationships/notesSlide" Target="../notesSlides/notesSlide12.xml"/><Relationship Id="rId1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34.emf"/><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37.emf"/><Relationship Id="rId5" Type="http://schemas.openxmlformats.org/officeDocument/2006/relationships/image" Target="../media/image36.jpg"/><Relationship Id="rId4" Type="http://schemas.openxmlformats.org/officeDocument/2006/relationships/image" Target="../media/image35.jf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7.emf"/><Relationship Id="rId5" Type="http://schemas.openxmlformats.org/officeDocument/2006/relationships/image" Target="../media/image32.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notesSlide" Target="../notesSlides/notesSlide16.xml"/><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40.emf"/><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46.emf"/><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tags" Target="../tags/tag27.xml"/><Relationship Id="rId7" Type="http://schemas.openxmlformats.org/officeDocument/2006/relationships/image" Target="../media/image50.emf"/><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80.png"/><Relationship Id="rId5" Type="http://schemas.openxmlformats.org/officeDocument/2006/relationships/notesSlide" Target="../notesSlides/notesSlide21.xml"/><Relationship Id="rId4" Type="http://schemas.openxmlformats.org/officeDocument/2006/relationships/slideLayout" Target="../slideLayouts/slideLayout2.xml"/><Relationship Id="rId9" Type="http://schemas.openxmlformats.org/officeDocument/2006/relationships/image" Target="../media/image52.emf"/></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4.emf"/><Relationship Id="rId11" Type="http://schemas.openxmlformats.org/officeDocument/2006/relationships/image" Target="../media/image59.png"/><Relationship Id="rId5" Type="http://schemas.openxmlformats.org/officeDocument/2006/relationships/image" Target="../media/image53.emf"/><Relationship Id="rId10" Type="http://schemas.openxmlformats.org/officeDocument/2006/relationships/image" Target="../media/image58.png"/><Relationship Id="rId4" Type="http://schemas.openxmlformats.org/officeDocument/2006/relationships/notesSlide" Target="../notesSlides/notesSlide22.xml"/><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99.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3.png"/><Relationship Id="rId4" Type="http://schemas.openxmlformats.org/officeDocument/2006/relationships/image" Target="../media/image11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26.png"/></Relationships>
</file>

<file path=ppt/slides/_rels/slide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7.emf"/><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52400" y="1524000"/>
            <a:ext cx="8839200" cy="1927225"/>
          </a:xfrm>
        </p:spPr>
        <p:txBody>
          <a:bodyPr/>
          <a:lstStyle/>
          <a:p>
            <a:pPr algn="ctr" eaLnBrk="1" hangingPunct="1"/>
            <a:r>
              <a:rPr lang="zh-CN" altLang="en-US" sz="3600" dirty="0"/>
              <a:t>医学影像分析</a:t>
            </a:r>
            <a:br>
              <a:rPr lang="en-US" altLang="zh-CN" sz="3600" dirty="0"/>
            </a:br>
            <a:r>
              <a:rPr lang="zh-CN" altLang="en-US" sz="3600" dirty="0"/>
              <a:t>磁共振重建</a:t>
            </a:r>
            <a:endParaRPr lang="zh-CN" altLang="zh-CN" sz="3600" b="0" dirty="0">
              <a:latin typeface="Times New Roman" panose="02020603050405020304" pitchFamily="18" charset="0"/>
              <a:cs typeface="Times New Roman" panose="02020603050405020304" pitchFamily="18" charset="0"/>
            </a:endParaRPr>
          </a:p>
        </p:txBody>
      </p:sp>
      <p:sp>
        <p:nvSpPr>
          <p:cNvPr id="3075" name="Rectangle 3"/>
          <p:cNvSpPr>
            <a:spLocks noGrp="1" noChangeArrowheads="1"/>
          </p:cNvSpPr>
          <p:nvPr>
            <p:ph type="subTitle" idx="1"/>
          </p:nvPr>
        </p:nvSpPr>
        <p:spPr>
          <a:xfrm>
            <a:off x="1066800" y="3464243"/>
            <a:ext cx="7010400" cy="1524000"/>
          </a:xfrm>
        </p:spPr>
        <p:txBody>
          <a:bodyPr/>
          <a:lstStyle/>
          <a:p>
            <a:pPr eaLnBrk="1" hangingPunct="1"/>
            <a:r>
              <a:rPr lang="zh-CN" altLang="en-US" sz="3200" dirty="0">
                <a:solidFill>
                  <a:srgbClr val="133984"/>
                </a:solidFill>
                <a:latin typeface="KaiTi" panose="02010609060101010101" pitchFamily="49" charset="-122"/>
                <a:ea typeface="KaiTi" panose="02010609060101010101" pitchFamily="49" charset="-122"/>
              </a:rPr>
              <a:t>高一博、刘继垚</a:t>
            </a:r>
            <a:endParaRPr lang="en-US" altLang="zh-CN" sz="3200" dirty="0">
              <a:solidFill>
                <a:srgbClr val="133984"/>
              </a:solidFill>
              <a:latin typeface="KaiTi" panose="02010609060101010101" pitchFamily="49" charset="-122"/>
              <a:ea typeface="KaiTi" panose="02010609060101010101" pitchFamily="49" charset="-122"/>
            </a:endParaRPr>
          </a:p>
          <a:p>
            <a:pPr eaLnBrk="1" hangingPunct="1"/>
            <a:r>
              <a:rPr lang="zh-CN" altLang="en-US" sz="3200" dirty="0">
                <a:solidFill>
                  <a:srgbClr val="133984"/>
                </a:solidFill>
                <a:latin typeface="Times New Roman" panose="02020603050405020304" pitchFamily="18" charset="0"/>
                <a:ea typeface="华文新魏" pitchFamily="2" charset="-122"/>
                <a:cs typeface="Times New Roman" panose="02020603050405020304" pitchFamily="18" charset="0"/>
              </a:rPr>
              <a:t>大数据学院</a:t>
            </a:r>
            <a:endParaRPr lang="zh-CN" altLang="zh-CN" sz="3200" dirty="0">
              <a:solidFill>
                <a:srgbClr val="133984"/>
              </a:solidFill>
              <a:latin typeface="Times New Roman" panose="02020603050405020304" pitchFamily="18" charset="0"/>
              <a:ea typeface="华文新魏"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ACF7C-D79A-1172-F849-47E9AB4B1BCC}"/>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信号空间定位</a:t>
            </a:r>
          </a:p>
        </p:txBody>
      </p:sp>
      <p:sp>
        <p:nvSpPr>
          <p:cNvPr id="4" name="灯片编号占位符 3">
            <a:extLst>
              <a:ext uri="{FF2B5EF4-FFF2-40B4-BE49-F238E27FC236}">
                <a16:creationId xmlns:a16="http://schemas.microsoft.com/office/drawing/2014/main" id="{51AB7973-F71A-BBB2-894E-52D5BB81F575}"/>
              </a:ext>
            </a:extLst>
          </p:cNvPr>
          <p:cNvSpPr>
            <a:spLocks noGrp="1"/>
          </p:cNvSpPr>
          <p:nvPr>
            <p:ph type="sldNum" sz="quarter" idx="4"/>
          </p:nvPr>
        </p:nvSpPr>
        <p:spPr/>
        <p:txBody>
          <a:bodyPr/>
          <a:lstStyle/>
          <a:p>
            <a:fld id="{2DA208CA-87DC-4215-820F-FC39CE0A3630}" type="slidenum">
              <a:rPr lang="zh-CN" altLang="en-US" smtClean="0"/>
              <a:pPr/>
              <a:t>10</a:t>
            </a:fld>
            <a:endParaRPr lang="zh-CN" altLang="en-US" dirty="0"/>
          </a:p>
        </p:txBody>
      </p:sp>
      <p:sp>
        <p:nvSpPr>
          <p:cNvPr id="12" name="内容占位符 11">
            <a:extLst>
              <a:ext uri="{FF2B5EF4-FFF2-40B4-BE49-F238E27FC236}">
                <a16:creationId xmlns:a16="http://schemas.microsoft.com/office/drawing/2014/main" id="{4794AA34-0601-B0C5-45C9-8200C2DF5B0F}"/>
              </a:ext>
            </a:extLst>
          </p:cNvPr>
          <p:cNvSpPr>
            <a:spLocks noGrp="1"/>
          </p:cNvSpPr>
          <p:nvPr>
            <p:ph idx="1"/>
          </p:nvPr>
        </p:nvSpPr>
        <p:spPr/>
        <p:txBody>
          <a:bodyPr/>
          <a:lstStyle/>
          <a:p>
            <a:r>
              <a:rPr kumimoji="1" lang="zh-CN" altLang="en-US" dirty="0"/>
              <a:t>选层</a:t>
            </a:r>
          </a:p>
        </p:txBody>
      </p:sp>
      <p:pic>
        <p:nvPicPr>
          <p:cNvPr id="13" name="图片 12" descr="\documentclass{article}&#10;\usepackage{amsmath, amssymb}&#10;\usepackage{bm}&#10;\pagestyle{empty}&#10;\begin{document}&#10;&#10;\begin{equation*}&#10;&#9;\omega = \gamma B_{0}&#10;\end{equation*}&#10;&#10;&#10;\end{document}" title="IguanaTex Bitmap Display">
            <a:extLst>
              <a:ext uri="{FF2B5EF4-FFF2-40B4-BE49-F238E27FC236}">
                <a16:creationId xmlns:a16="http://schemas.microsoft.com/office/drawing/2014/main" id="{9EBD51BF-9FC3-C554-E767-3F0BF0A3938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331839" y="5549634"/>
            <a:ext cx="1712923" cy="483132"/>
          </a:xfrm>
          <a:prstGeom prst="rect">
            <a:avLst/>
          </a:prstGeom>
        </p:spPr>
      </p:pic>
      <p:pic>
        <p:nvPicPr>
          <p:cNvPr id="16" name="图片 15" descr="图片包含 背景图案&#10;&#10;描述已自动生成">
            <a:extLst>
              <a:ext uri="{FF2B5EF4-FFF2-40B4-BE49-F238E27FC236}">
                <a16:creationId xmlns:a16="http://schemas.microsoft.com/office/drawing/2014/main" id="{1D34589F-3445-BBFA-CD66-604FDD4F80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624685"/>
            <a:ext cx="7010400" cy="3112167"/>
          </a:xfrm>
          <a:prstGeom prst="rect">
            <a:avLst/>
          </a:prstGeom>
        </p:spPr>
      </p:pic>
      <p:pic>
        <p:nvPicPr>
          <p:cNvPr id="17" name="图片 16">
            <a:extLst>
              <a:ext uri="{FF2B5EF4-FFF2-40B4-BE49-F238E27FC236}">
                <a16:creationId xmlns:a16="http://schemas.microsoft.com/office/drawing/2014/main" id="{B9CE355D-BF1C-3AB9-DAC1-35EE76E668F5}"/>
              </a:ext>
            </a:extLst>
          </p:cNvPr>
          <p:cNvPicPr>
            <a:picLocks noChangeAspect="1"/>
          </p:cNvPicPr>
          <p:nvPr/>
        </p:nvPicPr>
        <p:blipFill rotWithShape="1">
          <a:blip r:embed="rId6"/>
          <a:srcRect r="37588"/>
          <a:stretch/>
        </p:blipFill>
        <p:spPr>
          <a:xfrm>
            <a:off x="1447800" y="4892266"/>
            <a:ext cx="1931538" cy="1584734"/>
          </a:xfrm>
          <a:prstGeom prst="rect">
            <a:avLst/>
          </a:prstGeom>
        </p:spPr>
      </p:pic>
      <p:cxnSp>
        <p:nvCxnSpPr>
          <p:cNvPr id="18" name="直线箭头连接符 17">
            <a:extLst>
              <a:ext uri="{FF2B5EF4-FFF2-40B4-BE49-F238E27FC236}">
                <a16:creationId xmlns:a16="http://schemas.microsoft.com/office/drawing/2014/main" id="{56E2C16B-6C6F-C74E-5680-A2BC8EDAD831}"/>
              </a:ext>
            </a:extLst>
          </p:cNvPr>
          <p:cNvCxnSpPr>
            <a:cxnSpLocks/>
          </p:cNvCxnSpPr>
          <p:nvPr/>
        </p:nvCxnSpPr>
        <p:spPr bwMode="auto">
          <a:xfrm flipV="1">
            <a:off x="1066800" y="2010558"/>
            <a:ext cx="0" cy="3855833"/>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20" name="文本框 19">
            <a:extLst>
              <a:ext uri="{FF2B5EF4-FFF2-40B4-BE49-F238E27FC236}">
                <a16:creationId xmlns:a16="http://schemas.microsoft.com/office/drawing/2014/main" id="{BCFFCAB1-ED1E-1E66-DFF6-418BE65AC91A}"/>
              </a:ext>
            </a:extLst>
          </p:cNvPr>
          <p:cNvSpPr txBox="1"/>
          <p:nvPr/>
        </p:nvSpPr>
        <p:spPr>
          <a:xfrm>
            <a:off x="-37272" y="2286000"/>
            <a:ext cx="1104072" cy="369332"/>
          </a:xfrm>
          <a:prstGeom prst="rect">
            <a:avLst/>
          </a:prstGeom>
          <a:noFill/>
        </p:spPr>
        <p:txBody>
          <a:bodyPr wrap="square" rtlCol="0">
            <a:spAutoFit/>
          </a:bodyPr>
          <a:lstStyle/>
          <a:p>
            <a:r>
              <a:rPr kumimoji="1" lang="zh-CN" altLang="en-US" sz="1800" dirty="0"/>
              <a:t>磁场方向</a:t>
            </a:r>
          </a:p>
        </p:txBody>
      </p:sp>
      <p:sp>
        <p:nvSpPr>
          <p:cNvPr id="3" name="文本框 2">
            <a:extLst>
              <a:ext uri="{FF2B5EF4-FFF2-40B4-BE49-F238E27FC236}">
                <a16:creationId xmlns:a16="http://schemas.microsoft.com/office/drawing/2014/main" id="{22329AB1-F2F3-3FE0-2E2A-2E9BE4BDCFD0}"/>
              </a:ext>
            </a:extLst>
          </p:cNvPr>
          <p:cNvSpPr txBox="1"/>
          <p:nvPr/>
        </p:nvSpPr>
        <p:spPr>
          <a:xfrm>
            <a:off x="0" y="6479931"/>
            <a:ext cx="1620957"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zh-CN" altLang="en-US" sz="800" b="0" i="0" u="none" strike="noStrike" dirty="0">
                <a:solidFill>
                  <a:srgbClr val="121212"/>
                </a:solidFill>
                <a:effectLst/>
                <a:latin typeface="-apple-system"/>
              </a:rPr>
              <a:t>核磁共振为何知道，老奇好好奇</a:t>
            </a:r>
            <a:endParaRPr lang="en-US" altLang="zh-CN" sz="800" b="0" i="0" u="none" strike="noStrike" dirty="0">
              <a:solidFill>
                <a:srgbClr val="121212"/>
              </a:solidFill>
              <a:effectLst/>
              <a:latin typeface="-apple-system"/>
            </a:endParaRPr>
          </a:p>
        </p:txBody>
      </p:sp>
    </p:spTree>
    <p:extLst>
      <p:ext uri="{BB962C8B-B14F-4D97-AF65-F5344CB8AC3E}">
        <p14:creationId xmlns:p14="http://schemas.microsoft.com/office/powerpoint/2010/main" val="2773552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38D77-CD06-DF45-0A9B-46D67C80AF71}"/>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信号空间定位</a:t>
            </a:r>
          </a:p>
        </p:txBody>
      </p:sp>
      <p:sp>
        <p:nvSpPr>
          <p:cNvPr id="4" name="灯片编号占位符 3">
            <a:extLst>
              <a:ext uri="{FF2B5EF4-FFF2-40B4-BE49-F238E27FC236}">
                <a16:creationId xmlns:a16="http://schemas.microsoft.com/office/drawing/2014/main" id="{D44FEC87-E6F1-B07B-FC48-4DFA968843DE}"/>
              </a:ext>
            </a:extLst>
          </p:cNvPr>
          <p:cNvSpPr>
            <a:spLocks noGrp="1"/>
          </p:cNvSpPr>
          <p:nvPr>
            <p:ph type="sldNum" sz="quarter" idx="4"/>
          </p:nvPr>
        </p:nvSpPr>
        <p:spPr/>
        <p:txBody>
          <a:bodyPr/>
          <a:lstStyle/>
          <a:p>
            <a:fld id="{2DA208CA-87DC-4215-820F-FC39CE0A3630}" type="slidenum">
              <a:rPr lang="zh-CN" altLang="en-US" smtClean="0"/>
              <a:pPr/>
              <a:t>11</a:t>
            </a:fld>
            <a:endParaRPr lang="zh-CN" altLang="en-US" dirty="0"/>
          </a:p>
        </p:txBody>
      </p:sp>
      <p:grpSp>
        <p:nvGrpSpPr>
          <p:cNvPr id="3" name="组合 2">
            <a:extLst>
              <a:ext uri="{FF2B5EF4-FFF2-40B4-BE49-F238E27FC236}">
                <a16:creationId xmlns:a16="http://schemas.microsoft.com/office/drawing/2014/main" id="{57DD4D2A-6D58-D6CE-EF9E-394ABA7A80A6}"/>
              </a:ext>
            </a:extLst>
          </p:cNvPr>
          <p:cNvGrpSpPr/>
          <p:nvPr/>
        </p:nvGrpSpPr>
        <p:grpSpPr>
          <a:xfrm>
            <a:off x="657860" y="1735574"/>
            <a:ext cx="7431866" cy="1083826"/>
            <a:chOff x="657860" y="1735574"/>
            <a:chExt cx="7431866" cy="1083826"/>
          </a:xfrm>
        </p:grpSpPr>
        <p:pic>
          <p:nvPicPr>
            <p:cNvPr id="6" name="图片 5" descr="\documentclass{article}&#10;\usepackage{amsmath, amssymb}&#10;\usepackage{bm}&#10;\pagestyle{empty}&#10;\begin{document}&#10;&#10;\begin{equation*}&#10;&#9;S(t)=\int\int m(x,y)e^{-i\phi(x,y,t)}dxdy&#10;\end{equation*}&#10;&#10;&#10;\end{document}" title="IguanaTex Bitmap Display">
              <a:extLst>
                <a:ext uri="{FF2B5EF4-FFF2-40B4-BE49-F238E27FC236}">
                  <a16:creationId xmlns:a16="http://schemas.microsoft.com/office/drawing/2014/main" id="{14AAE97A-2615-B341-5F19-902B7F4D5330}"/>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657860" y="1735574"/>
              <a:ext cx="4218940" cy="670560"/>
            </a:xfrm>
            <a:prstGeom prst="rect">
              <a:avLst/>
            </a:prstGeom>
          </p:spPr>
        </p:pic>
        <p:grpSp>
          <p:nvGrpSpPr>
            <p:cNvPr id="12" name="组合 11">
              <a:extLst>
                <a:ext uri="{FF2B5EF4-FFF2-40B4-BE49-F238E27FC236}">
                  <a16:creationId xmlns:a16="http://schemas.microsoft.com/office/drawing/2014/main" id="{828BF356-96B8-D4AB-4FA4-F0602A46F9A2}"/>
                </a:ext>
              </a:extLst>
            </p:cNvPr>
            <p:cNvGrpSpPr/>
            <p:nvPr/>
          </p:nvGrpSpPr>
          <p:grpSpPr>
            <a:xfrm>
              <a:off x="692649" y="2450068"/>
              <a:ext cx="3266197" cy="369332"/>
              <a:chOff x="685800" y="1840467"/>
              <a:chExt cx="3266197" cy="369332"/>
            </a:xfrm>
          </p:grpSpPr>
          <p:pic>
            <p:nvPicPr>
              <p:cNvPr id="8" name="图片 7" descr="\documentclass{article}&#10;\usepackage{amsmath, amssymb}&#10;\usepackage{bm}&#10;\pagestyle{empty}&#10;\begin{document}&#10;&#10;\begin{equation*}&#10;&#9;m(x,y)&#10;\end{equation*}&#10;&#10;&#10;\end{document}" title="IguanaTex Bitmap Display">
                <a:extLst>
                  <a:ext uri="{FF2B5EF4-FFF2-40B4-BE49-F238E27FC236}">
                    <a16:creationId xmlns:a16="http://schemas.microsoft.com/office/drawing/2014/main" id="{3D9E6C9F-DD04-640E-B5BD-3722A2E86C45}"/>
                  </a:ext>
                </a:extLst>
              </p:cNvPr>
              <p:cNvPicPr>
                <a:picLocks noChangeAspect="1"/>
              </p:cNvPicPr>
              <p:nvPr>
                <p:custDataLst>
                  <p:tags r:id="rId6"/>
                </p:custDataLst>
              </p:nvPr>
            </p:nvPicPr>
            <p:blipFill>
              <a:blip r:embed="rId10">
                <a:extLst>
                  <a:ext uri="{28A0092B-C50C-407E-A947-70E740481C1C}">
                    <a14:useLocalDpi xmlns:a14="http://schemas.microsoft.com/office/drawing/2010/main" val="0"/>
                  </a:ext>
                </a:extLst>
              </a:blip>
              <a:stretch>
                <a:fillRect/>
              </a:stretch>
            </p:blipFill>
            <p:spPr>
              <a:xfrm>
                <a:off x="685800" y="1857493"/>
                <a:ext cx="922020" cy="335280"/>
              </a:xfrm>
              <a:prstGeom prst="rect">
                <a:avLst/>
              </a:prstGeom>
            </p:spPr>
          </p:pic>
          <p:sp>
            <p:nvSpPr>
              <p:cNvPr id="11" name="文本框 10">
                <a:extLst>
                  <a:ext uri="{FF2B5EF4-FFF2-40B4-BE49-F238E27FC236}">
                    <a16:creationId xmlns:a16="http://schemas.microsoft.com/office/drawing/2014/main" id="{1B38D783-8CBC-813B-5FA5-DC902630AAAF}"/>
                  </a:ext>
                </a:extLst>
              </p:cNvPr>
              <p:cNvSpPr txBox="1"/>
              <p:nvPr/>
            </p:nvSpPr>
            <p:spPr>
              <a:xfrm>
                <a:off x="1638542" y="1840467"/>
                <a:ext cx="2313455" cy="369332"/>
              </a:xfrm>
              <a:prstGeom prst="rect">
                <a:avLst/>
              </a:prstGeom>
              <a:noFill/>
            </p:spPr>
            <p:txBody>
              <a:bodyPr wrap="none" rtlCol="0">
                <a:spAutoFit/>
              </a:bodyPr>
              <a:lstStyle/>
              <a:p>
                <a:r>
                  <a:rPr kumimoji="1" lang="zh-CN" altLang="en-US" sz="1800" dirty="0"/>
                  <a:t>位置</a:t>
                </a:r>
                <a:r>
                  <a:rPr kumimoji="1" lang="en-US" altLang="zh-CN" sz="1800" dirty="0"/>
                  <a:t>(x,</a:t>
                </a:r>
                <a:r>
                  <a:rPr kumimoji="1" lang="zh-CN" altLang="en-US" sz="1800" dirty="0"/>
                  <a:t> </a:t>
                </a:r>
                <a:r>
                  <a:rPr kumimoji="1" lang="en-US" altLang="zh-CN" sz="1800" dirty="0"/>
                  <a:t>y)</a:t>
                </a:r>
                <a:r>
                  <a:rPr kumimoji="1" lang="zh-CN" altLang="en-US" sz="1800" dirty="0"/>
                  <a:t>的磁化分量</a:t>
                </a:r>
              </a:p>
            </p:txBody>
          </p:sp>
        </p:grpSp>
        <p:grpSp>
          <p:nvGrpSpPr>
            <p:cNvPr id="14" name="组合 13">
              <a:extLst>
                <a:ext uri="{FF2B5EF4-FFF2-40B4-BE49-F238E27FC236}">
                  <a16:creationId xmlns:a16="http://schemas.microsoft.com/office/drawing/2014/main" id="{58924435-4DE2-72D0-881E-92036758BA31}"/>
                </a:ext>
              </a:extLst>
            </p:cNvPr>
            <p:cNvGrpSpPr/>
            <p:nvPr/>
          </p:nvGrpSpPr>
          <p:grpSpPr>
            <a:xfrm>
              <a:off x="4419600" y="2433042"/>
              <a:ext cx="3670126" cy="369332"/>
              <a:chOff x="685800" y="2421374"/>
              <a:chExt cx="3670126" cy="369332"/>
            </a:xfrm>
          </p:grpSpPr>
          <p:pic>
            <p:nvPicPr>
              <p:cNvPr id="10" name="图片 9" descr="\documentclass{article}&#10;\usepackage{amsmath, amssymb}&#10;\usepackage{bm}&#10;\pagestyle{empty}&#10;\begin{document}&#10;&#10;\begin{equation*}&#10;&#9;\phi(x,y,t)&#10;\end{equation*}&#10;&#10;&#10;\end{document}" title="IguanaTex Bitmap Display">
                <a:extLst>
                  <a:ext uri="{FF2B5EF4-FFF2-40B4-BE49-F238E27FC236}">
                    <a16:creationId xmlns:a16="http://schemas.microsoft.com/office/drawing/2014/main" id="{18A7FA1D-C6D1-D16D-BFBD-C6B3949D87CA}"/>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685800" y="2438400"/>
                <a:ext cx="1061720" cy="335280"/>
              </a:xfrm>
              <a:prstGeom prst="rect">
                <a:avLst/>
              </a:prstGeom>
            </p:spPr>
          </p:pic>
          <p:sp>
            <p:nvSpPr>
              <p:cNvPr id="13" name="文本框 12">
                <a:extLst>
                  <a:ext uri="{FF2B5EF4-FFF2-40B4-BE49-F238E27FC236}">
                    <a16:creationId xmlns:a16="http://schemas.microsoft.com/office/drawing/2014/main" id="{7537177D-1BF9-A1FA-24D3-6E64E1A6DFF1}"/>
                  </a:ext>
                </a:extLst>
              </p:cNvPr>
              <p:cNvSpPr txBox="1"/>
              <p:nvPr/>
            </p:nvSpPr>
            <p:spPr>
              <a:xfrm>
                <a:off x="1747520" y="2421374"/>
                <a:ext cx="2608406" cy="369332"/>
              </a:xfrm>
              <a:prstGeom prst="rect">
                <a:avLst/>
              </a:prstGeom>
              <a:noFill/>
            </p:spPr>
            <p:txBody>
              <a:bodyPr wrap="none" rtlCol="0">
                <a:spAutoFit/>
              </a:bodyPr>
              <a:lstStyle/>
              <a:p>
                <a:r>
                  <a:rPr kumimoji="1" lang="zh-CN" altLang="en-US" sz="1800" dirty="0"/>
                  <a:t>位置</a:t>
                </a:r>
                <a:r>
                  <a:rPr kumimoji="1" lang="en-US" altLang="zh-CN" sz="1800" dirty="0"/>
                  <a:t>(x,</a:t>
                </a:r>
                <a:r>
                  <a:rPr kumimoji="1" lang="zh-CN" altLang="en-US" sz="1800" dirty="0"/>
                  <a:t> </a:t>
                </a:r>
                <a:r>
                  <a:rPr kumimoji="1" lang="en-US" altLang="zh-CN" sz="1800" dirty="0"/>
                  <a:t>y)</a:t>
                </a:r>
                <a:r>
                  <a:rPr kumimoji="1" lang="zh-CN" altLang="en-US" sz="1800" dirty="0"/>
                  <a:t>在</a:t>
                </a:r>
                <a:r>
                  <a:rPr kumimoji="1" lang="en-US" altLang="zh-CN" sz="1800" dirty="0"/>
                  <a:t>t</a:t>
                </a:r>
                <a:r>
                  <a:rPr kumimoji="1" lang="zh-CN" altLang="en-US" sz="1800" dirty="0"/>
                  <a:t>时刻的相位</a:t>
                </a:r>
              </a:p>
            </p:txBody>
          </p:sp>
        </p:grpSp>
      </p:grpSp>
      <p:grpSp>
        <p:nvGrpSpPr>
          <p:cNvPr id="5" name="组合 4">
            <a:extLst>
              <a:ext uri="{FF2B5EF4-FFF2-40B4-BE49-F238E27FC236}">
                <a16:creationId xmlns:a16="http://schemas.microsoft.com/office/drawing/2014/main" id="{B6011FD0-B95A-EDC8-39BA-C208D5900FFD}"/>
              </a:ext>
            </a:extLst>
          </p:cNvPr>
          <p:cNvGrpSpPr/>
          <p:nvPr/>
        </p:nvGrpSpPr>
        <p:grpSpPr>
          <a:xfrm>
            <a:off x="522704" y="3699748"/>
            <a:ext cx="7571303" cy="1100852"/>
            <a:chOff x="522704" y="3699748"/>
            <a:chExt cx="7571303" cy="1100852"/>
          </a:xfrm>
        </p:grpSpPr>
        <p:pic>
          <p:nvPicPr>
            <p:cNvPr id="16" name="图片 15" descr="\documentclass{article}&#10;\usepackage{amsmath, amssymb}&#10;\usepackage{bm}&#10;\pagestyle{empty}&#10;\begin{document}&#10;&#10;\begin{equation*}&#10;&#9;S(t)=\int\int\rho(x,y)e^{-i\phi(x,y,t)}dxdy&#10;\end{equation*}&#10;&#10;&#10;\end{document}" title="IguanaTex Bitmap Display">
              <a:extLst>
                <a:ext uri="{FF2B5EF4-FFF2-40B4-BE49-F238E27FC236}">
                  <a16:creationId xmlns:a16="http://schemas.microsoft.com/office/drawing/2014/main" id="{3DB6928D-1BC6-BDFA-D8D6-05C309B68DA7}"/>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692649" y="4130040"/>
              <a:ext cx="4107180" cy="670560"/>
            </a:xfrm>
            <a:prstGeom prst="rect">
              <a:avLst/>
            </a:prstGeom>
          </p:spPr>
        </p:pic>
        <p:sp>
          <p:nvSpPr>
            <p:cNvPr id="17" name="文本框 16">
              <a:extLst>
                <a:ext uri="{FF2B5EF4-FFF2-40B4-BE49-F238E27FC236}">
                  <a16:creationId xmlns:a16="http://schemas.microsoft.com/office/drawing/2014/main" id="{8E209059-2D9B-AA50-CB14-AD680805031D}"/>
                </a:ext>
              </a:extLst>
            </p:cNvPr>
            <p:cNvSpPr txBox="1"/>
            <p:nvPr/>
          </p:nvSpPr>
          <p:spPr>
            <a:xfrm>
              <a:off x="522704" y="3699748"/>
              <a:ext cx="7571303" cy="369332"/>
            </a:xfrm>
            <a:prstGeom prst="rect">
              <a:avLst/>
            </a:prstGeom>
            <a:noFill/>
          </p:spPr>
          <p:txBody>
            <a:bodyPr wrap="none" rtlCol="0">
              <a:spAutoFit/>
            </a:bodyPr>
            <a:lstStyle/>
            <a:p>
              <a:r>
                <a:rPr kumimoji="1" lang="zh-CN" altLang="en-US" sz="1800" dirty="0"/>
                <a:t>横向磁分量和质子密度成正比，而成像只需要知道质子密度的相对大小：</a:t>
              </a:r>
            </a:p>
          </p:txBody>
        </p:sp>
      </p:grpSp>
      <p:grpSp>
        <p:nvGrpSpPr>
          <p:cNvPr id="23" name="组合 22">
            <a:extLst>
              <a:ext uri="{FF2B5EF4-FFF2-40B4-BE49-F238E27FC236}">
                <a16:creationId xmlns:a16="http://schemas.microsoft.com/office/drawing/2014/main" id="{4406F8DC-49E7-ECB5-7429-0DE760921F80}"/>
              </a:ext>
            </a:extLst>
          </p:cNvPr>
          <p:cNvGrpSpPr/>
          <p:nvPr/>
        </p:nvGrpSpPr>
        <p:grpSpPr>
          <a:xfrm>
            <a:off x="559520" y="5384098"/>
            <a:ext cx="4660250" cy="369332"/>
            <a:chOff x="1628721" y="5741908"/>
            <a:chExt cx="4660250" cy="369332"/>
          </a:xfrm>
        </p:grpSpPr>
        <p:sp>
          <p:nvSpPr>
            <p:cNvPr id="18" name="文本框 17">
              <a:extLst>
                <a:ext uri="{FF2B5EF4-FFF2-40B4-BE49-F238E27FC236}">
                  <a16:creationId xmlns:a16="http://schemas.microsoft.com/office/drawing/2014/main" id="{877E5035-BD73-AFC7-D213-A034FB87912A}"/>
                </a:ext>
              </a:extLst>
            </p:cNvPr>
            <p:cNvSpPr txBox="1"/>
            <p:nvPr/>
          </p:nvSpPr>
          <p:spPr>
            <a:xfrm>
              <a:off x="1628721" y="5741908"/>
              <a:ext cx="4660250" cy="369332"/>
            </a:xfrm>
            <a:prstGeom prst="rect">
              <a:avLst/>
            </a:prstGeom>
            <a:noFill/>
          </p:spPr>
          <p:txBody>
            <a:bodyPr wrap="none" rtlCol="0">
              <a:spAutoFit/>
            </a:bodyPr>
            <a:lstStyle/>
            <a:p>
              <a:r>
                <a:rPr kumimoji="1" lang="zh-CN" altLang="en-US" sz="1800" dirty="0"/>
                <a:t>现在的问题是如何通过        还原出             </a:t>
              </a:r>
              <a:r>
                <a:rPr kumimoji="1" lang="en-US" altLang="zh-CN" sz="1800" dirty="0"/>
                <a:t>?</a:t>
              </a:r>
              <a:endParaRPr kumimoji="1" lang="zh-CN" altLang="en-US" sz="1800" dirty="0"/>
            </a:p>
          </p:txBody>
        </p:sp>
        <p:pic>
          <p:nvPicPr>
            <p:cNvPr id="20" name="图片 19" descr="\documentclass{article}&#10;\usepackage{amsmath, amssymb}&#10;\usepackage{bm}&#10;\pagestyle{empty}&#10;\begin{document}&#10;&#10;\begin{equation*}&#10;&#9;S(t)&#10;\end{equation*}&#10;&#10;&#10;\end{document}" title="IguanaTex Bitmap Display">
              <a:extLst>
                <a:ext uri="{FF2B5EF4-FFF2-40B4-BE49-F238E27FC236}">
                  <a16:creationId xmlns:a16="http://schemas.microsoft.com/office/drawing/2014/main" id="{B9F1DD3C-6AFA-09F8-6E14-426B7B487224}"/>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4041140" y="5767420"/>
              <a:ext cx="530860" cy="329116"/>
            </a:xfrm>
            <a:prstGeom prst="rect">
              <a:avLst/>
            </a:prstGeom>
          </p:spPr>
        </p:pic>
        <p:pic>
          <p:nvPicPr>
            <p:cNvPr id="22" name="图片 21" descr="\documentclass{article}&#10;\usepackage{amsmath, amssymb}&#10;\usepackage{bm}&#10;\pagestyle{empty}&#10;\begin{document}&#10;&#10;\begin{equation*}&#10;&#9;\rho(x,y)&#10;\end{equation*}&#10;&#10;&#10;\end{document}" title="IguanaTex Bitmap Display">
              <a:extLst>
                <a:ext uri="{FF2B5EF4-FFF2-40B4-BE49-F238E27FC236}">
                  <a16:creationId xmlns:a16="http://schemas.microsoft.com/office/drawing/2014/main" id="{43AF4475-7A62-C403-5EDE-DFC079358BBD}"/>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5257800" y="5752328"/>
              <a:ext cx="810260" cy="335280"/>
            </a:xfrm>
            <a:prstGeom prst="rect">
              <a:avLst/>
            </a:prstGeom>
          </p:spPr>
        </p:pic>
      </p:grpSp>
    </p:spTree>
    <p:extLst>
      <p:ext uri="{BB962C8B-B14F-4D97-AF65-F5344CB8AC3E}">
        <p14:creationId xmlns:p14="http://schemas.microsoft.com/office/powerpoint/2010/main" val="89047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FA230-01A3-01EE-AF40-85BD290A5BCF}"/>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信号空间定位</a:t>
            </a:r>
          </a:p>
        </p:txBody>
      </p:sp>
      <p:sp>
        <p:nvSpPr>
          <p:cNvPr id="4" name="灯片编号占位符 3">
            <a:extLst>
              <a:ext uri="{FF2B5EF4-FFF2-40B4-BE49-F238E27FC236}">
                <a16:creationId xmlns:a16="http://schemas.microsoft.com/office/drawing/2014/main" id="{D251924D-3F3D-AD7E-6C06-D84921FD88E3}"/>
              </a:ext>
            </a:extLst>
          </p:cNvPr>
          <p:cNvSpPr>
            <a:spLocks noGrp="1"/>
          </p:cNvSpPr>
          <p:nvPr>
            <p:ph type="sldNum" sz="quarter" idx="4"/>
          </p:nvPr>
        </p:nvSpPr>
        <p:spPr/>
        <p:txBody>
          <a:bodyPr/>
          <a:lstStyle/>
          <a:p>
            <a:fld id="{2DA208CA-87DC-4215-820F-FC39CE0A3630}" type="slidenum">
              <a:rPr lang="zh-CN" altLang="en-US" smtClean="0"/>
              <a:pPr/>
              <a:t>12</a:t>
            </a:fld>
            <a:endParaRPr lang="zh-CN" altLang="en-US" dirty="0"/>
          </a:p>
        </p:txBody>
      </p:sp>
      <p:pic>
        <p:nvPicPr>
          <p:cNvPr id="7" name="图片 6" descr="\documentclass{article}&#10;\usepackage{amsmath, amssymb}&#10;\usepackage{bm}&#10;\pagestyle{empty}&#10;\begin{document}&#10;&#10;\begin{equation*}&#10;&#9;S(t)=\int\int\rho(x,y)e^{-i\phi(x,y,t)}dxdy&#10;\end{equation*}&#10;&#10;&#10;\end{document}" title="IguanaTex Bitmap Display">
            <a:extLst>
              <a:ext uri="{FF2B5EF4-FFF2-40B4-BE49-F238E27FC236}">
                <a16:creationId xmlns:a16="http://schemas.microsoft.com/office/drawing/2014/main" id="{238B92EB-2A95-DEC3-B187-AB53770B0A57}"/>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85800" y="1143000"/>
            <a:ext cx="4107180" cy="670560"/>
          </a:xfrm>
          <a:prstGeom prst="rect">
            <a:avLst/>
          </a:prstGeom>
        </p:spPr>
      </p:pic>
      <p:grpSp>
        <p:nvGrpSpPr>
          <p:cNvPr id="30" name="组合 29">
            <a:extLst>
              <a:ext uri="{FF2B5EF4-FFF2-40B4-BE49-F238E27FC236}">
                <a16:creationId xmlns:a16="http://schemas.microsoft.com/office/drawing/2014/main" id="{AFD9C221-E3C0-0BE2-DF6A-B8ED6B507815}"/>
              </a:ext>
            </a:extLst>
          </p:cNvPr>
          <p:cNvGrpSpPr/>
          <p:nvPr/>
        </p:nvGrpSpPr>
        <p:grpSpPr>
          <a:xfrm>
            <a:off x="533402" y="1996606"/>
            <a:ext cx="5628638" cy="369332"/>
            <a:chOff x="533402" y="1996606"/>
            <a:chExt cx="5628638" cy="369332"/>
          </a:xfrm>
        </p:grpSpPr>
        <p:sp>
          <p:nvSpPr>
            <p:cNvPr id="8" name="文本框 7">
              <a:extLst>
                <a:ext uri="{FF2B5EF4-FFF2-40B4-BE49-F238E27FC236}">
                  <a16:creationId xmlns:a16="http://schemas.microsoft.com/office/drawing/2014/main" id="{9C1AED22-51C6-103C-D474-7F1A5241441D}"/>
                </a:ext>
              </a:extLst>
            </p:cNvPr>
            <p:cNvSpPr txBox="1"/>
            <p:nvPr/>
          </p:nvSpPr>
          <p:spPr>
            <a:xfrm>
              <a:off x="533402" y="1996606"/>
              <a:ext cx="4108817" cy="369332"/>
            </a:xfrm>
            <a:prstGeom prst="rect">
              <a:avLst/>
            </a:prstGeom>
            <a:noFill/>
          </p:spPr>
          <p:txBody>
            <a:bodyPr wrap="none" rtlCol="0">
              <a:spAutoFit/>
            </a:bodyPr>
            <a:lstStyle/>
            <a:p>
              <a:r>
                <a:rPr kumimoji="1" lang="zh-CN" altLang="en-US" sz="1800" dirty="0"/>
                <a:t>另一个决定信号强弱的因素</a:t>
              </a:r>
              <a:r>
                <a:rPr kumimoji="1" lang="en-US" altLang="zh-CN" sz="1800" dirty="0"/>
                <a:t>——</a:t>
              </a:r>
              <a:r>
                <a:rPr kumimoji="1" lang="zh-CN" altLang="en-US" sz="1800" dirty="0"/>
                <a:t>相位：</a:t>
              </a:r>
            </a:p>
          </p:txBody>
        </p:sp>
        <p:pic>
          <p:nvPicPr>
            <p:cNvPr id="10" name="图片 9" descr="\documentclass{article}&#10;\usepackage{amsmath, amssymb}&#10;\usepackage{bm}&#10;\pagestyle{empty}&#10;\begin{document}&#10;&#10;\begin{equation*}&#10;&#9;\phi = -\omega t&#10;\end{equation*}&#10;&#10;&#10;\end{document}" title="IguanaTex Bitmap Display">
              <a:extLst>
                <a:ext uri="{FF2B5EF4-FFF2-40B4-BE49-F238E27FC236}">
                  <a16:creationId xmlns:a16="http://schemas.microsoft.com/office/drawing/2014/main" id="{D476025A-E43F-97B3-AF5C-E3EA42C67530}"/>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5072380" y="2027602"/>
              <a:ext cx="1089660" cy="307340"/>
            </a:xfrm>
            <a:prstGeom prst="rect">
              <a:avLst/>
            </a:prstGeom>
          </p:spPr>
        </p:pic>
      </p:grpSp>
      <p:grpSp>
        <p:nvGrpSpPr>
          <p:cNvPr id="31" name="组合 30">
            <a:extLst>
              <a:ext uri="{FF2B5EF4-FFF2-40B4-BE49-F238E27FC236}">
                <a16:creationId xmlns:a16="http://schemas.microsoft.com/office/drawing/2014/main" id="{B7B5B872-E2DD-6169-1EB6-AC0CE9EDD555}"/>
              </a:ext>
            </a:extLst>
          </p:cNvPr>
          <p:cNvGrpSpPr/>
          <p:nvPr/>
        </p:nvGrpSpPr>
        <p:grpSpPr>
          <a:xfrm>
            <a:off x="533402" y="2681460"/>
            <a:ext cx="6662418" cy="369332"/>
            <a:chOff x="533402" y="2692120"/>
            <a:chExt cx="6662418" cy="369332"/>
          </a:xfrm>
        </p:grpSpPr>
        <p:sp>
          <p:nvSpPr>
            <p:cNvPr id="11" name="文本框 10">
              <a:extLst>
                <a:ext uri="{FF2B5EF4-FFF2-40B4-BE49-F238E27FC236}">
                  <a16:creationId xmlns:a16="http://schemas.microsoft.com/office/drawing/2014/main" id="{75EE69A3-AD01-BFD1-C37A-7D562CBA42CC}"/>
                </a:ext>
              </a:extLst>
            </p:cNvPr>
            <p:cNvSpPr txBox="1"/>
            <p:nvPr/>
          </p:nvSpPr>
          <p:spPr>
            <a:xfrm>
              <a:off x="533402" y="2692120"/>
              <a:ext cx="3300905" cy="369332"/>
            </a:xfrm>
            <a:prstGeom prst="rect">
              <a:avLst/>
            </a:prstGeom>
            <a:noFill/>
          </p:spPr>
          <p:txBody>
            <a:bodyPr wrap="none" rtlCol="0">
              <a:spAutoFit/>
            </a:bodyPr>
            <a:lstStyle/>
            <a:p>
              <a:r>
                <a:rPr kumimoji="1" lang="zh-CN" altLang="en-US" sz="1800" dirty="0"/>
                <a:t>在</a:t>
              </a:r>
              <a:r>
                <a:rPr kumimoji="1" lang="en-US" altLang="zh-CN" sz="1800" dirty="0"/>
                <a:t>y</a:t>
              </a:r>
              <a:r>
                <a:rPr kumimoji="1" lang="zh-CN" altLang="en-US" sz="1800" dirty="0"/>
                <a:t>方向上施加一个梯度磁场：</a:t>
              </a:r>
            </a:p>
          </p:txBody>
        </p:sp>
        <p:pic>
          <p:nvPicPr>
            <p:cNvPr id="17" name="图片 16" descr="\documentclass{article}&#10;\usepackage{amsmath, amssymb}&#10;\usepackage{bm}&#10;\pagestyle{empty}&#10;\begin{document}&#10;&#10;\begin{equation*}&#10;&#9;B_{y}=B_{0} + G_{y}\cdot y&#10;\end{equation*}&#10;&#10;&#10;\end{document}" title="IguanaTex Bitmap Display">
              <a:extLst>
                <a:ext uri="{FF2B5EF4-FFF2-40B4-BE49-F238E27FC236}">
                  <a16:creationId xmlns:a16="http://schemas.microsoft.com/office/drawing/2014/main" id="{1943F9BD-17BA-6F93-DB41-19CE1F796AB8}"/>
                </a:ext>
              </a:extLst>
            </p:cNvPr>
            <p:cNvPicPr>
              <a:picLocks noChangeAspect="1"/>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5072380" y="2709146"/>
              <a:ext cx="2123440" cy="335280"/>
            </a:xfrm>
            <a:prstGeom prst="rect">
              <a:avLst/>
            </a:prstGeom>
          </p:spPr>
        </p:pic>
      </p:grpSp>
      <p:grpSp>
        <p:nvGrpSpPr>
          <p:cNvPr id="32" name="组合 31">
            <a:extLst>
              <a:ext uri="{FF2B5EF4-FFF2-40B4-BE49-F238E27FC236}">
                <a16:creationId xmlns:a16="http://schemas.microsoft.com/office/drawing/2014/main" id="{5A3E1F83-5D5E-0F10-3E1F-4EB340DB66BE}"/>
              </a:ext>
            </a:extLst>
          </p:cNvPr>
          <p:cNvGrpSpPr/>
          <p:nvPr/>
        </p:nvGrpSpPr>
        <p:grpSpPr>
          <a:xfrm>
            <a:off x="533402" y="3366314"/>
            <a:ext cx="7193278" cy="373898"/>
            <a:chOff x="533402" y="3376059"/>
            <a:chExt cx="7193278" cy="373898"/>
          </a:xfrm>
        </p:grpSpPr>
        <p:sp>
          <p:nvSpPr>
            <p:cNvPr id="13" name="文本框 12">
              <a:extLst>
                <a:ext uri="{FF2B5EF4-FFF2-40B4-BE49-F238E27FC236}">
                  <a16:creationId xmlns:a16="http://schemas.microsoft.com/office/drawing/2014/main" id="{7CD6A7DC-E563-E134-0FA4-D3B9E634720A}"/>
                </a:ext>
              </a:extLst>
            </p:cNvPr>
            <p:cNvSpPr txBox="1"/>
            <p:nvPr/>
          </p:nvSpPr>
          <p:spPr>
            <a:xfrm>
              <a:off x="533402" y="3376059"/>
              <a:ext cx="2492990" cy="369332"/>
            </a:xfrm>
            <a:prstGeom prst="rect">
              <a:avLst/>
            </a:prstGeom>
            <a:noFill/>
          </p:spPr>
          <p:txBody>
            <a:bodyPr wrap="none" rtlCol="0">
              <a:spAutoFit/>
            </a:bodyPr>
            <a:lstStyle/>
            <a:p>
              <a:r>
                <a:rPr kumimoji="1" lang="zh-CN" altLang="en-US" sz="1800" dirty="0"/>
                <a:t>质子的进动频率变成：</a:t>
              </a:r>
            </a:p>
          </p:txBody>
        </p:sp>
        <p:pic>
          <p:nvPicPr>
            <p:cNvPr id="20" name="图片 19" descr="\documentclass{article}&#10;\usepackage{amsmath, amssymb}&#10;\usepackage{bm}&#10;\pagestyle{empty}&#10;\begin{document}&#10;&#10;\begin{equation*}&#10;&#9;\omega_{y}=\gamma\cdot(B_{0}+G_{y}\cdot y)&#10;\end{equation*}&#10;&#10;&#10;\end{document}" title="IguanaTex Bitmap Display">
              <a:extLst>
                <a:ext uri="{FF2B5EF4-FFF2-40B4-BE49-F238E27FC236}">
                  <a16:creationId xmlns:a16="http://schemas.microsoft.com/office/drawing/2014/main" id="{58A4E8E7-6682-A69A-7EC4-7880A84BA553}"/>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5072380" y="3414677"/>
              <a:ext cx="2654300" cy="335280"/>
            </a:xfrm>
            <a:prstGeom prst="rect">
              <a:avLst/>
            </a:prstGeom>
          </p:spPr>
        </p:pic>
      </p:grpSp>
      <p:grpSp>
        <p:nvGrpSpPr>
          <p:cNvPr id="33" name="组合 32">
            <a:extLst>
              <a:ext uri="{FF2B5EF4-FFF2-40B4-BE49-F238E27FC236}">
                <a16:creationId xmlns:a16="http://schemas.microsoft.com/office/drawing/2014/main" id="{CA79D1D2-1BC7-BF39-CC48-548AB9334ECF}"/>
              </a:ext>
            </a:extLst>
          </p:cNvPr>
          <p:cNvGrpSpPr/>
          <p:nvPr/>
        </p:nvGrpSpPr>
        <p:grpSpPr>
          <a:xfrm>
            <a:off x="533402" y="4055734"/>
            <a:ext cx="6410958" cy="369332"/>
            <a:chOff x="533402" y="4059142"/>
            <a:chExt cx="6410958" cy="369332"/>
          </a:xfrm>
        </p:grpSpPr>
        <p:sp>
          <p:nvSpPr>
            <p:cNvPr id="14" name="文本框 13">
              <a:extLst>
                <a:ext uri="{FF2B5EF4-FFF2-40B4-BE49-F238E27FC236}">
                  <a16:creationId xmlns:a16="http://schemas.microsoft.com/office/drawing/2014/main" id="{8A49DEC7-2D5A-6DFA-5D5A-27D7FE2E4CD6}"/>
                </a:ext>
              </a:extLst>
            </p:cNvPr>
            <p:cNvSpPr txBox="1"/>
            <p:nvPr/>
          </p:nvSpPr>
          <p:spPr>
            <a:xfrm>
              <a:off x="533402" y="4059142"/>
              <a:ext cx="3762568" cy="369332"/>
            </a:xfrm>
            <a:prstGeom prst="rect">
              <a:avLst/>
            </a:prstGeom>
            <a:noFill/>
          </p:spPr>
          <p:txBody>
            <a:bodyPr wrap="none" rtlCol="0">
              <a:spAutoFit/>
            </a:bodyPr>
            <a:lstStyle/>
            <a:p>
              <a:r>
                <a:rPr kumimoji="1" lang="en-US" altLang="zh-CN" sz="1800" dirty="0"/>
                <a:t>y</a:t>
              </a:r>
              <a:r>
                <a:rPr kumimoji="1" lang="zh-CN" altLang="en-US" sz="1800" dirty="0"/>
                <a:t>方向梯度磁场让质子旋转的角度：</a:t>
              </a:r>
            </a:p>
          </p:txBody>
        </p:sp>
        <p:pic>
          <p:nvPicPr>
            <p:cNvPr id="23" name="图片 22" descr="\documentclass{article}&#10;\usepackage{amsmath, amssymb}&#10;\usepackage{bm}&#10;\pagestyle{empty}&#10;\begin{document}&#10;&#10;\begin{equation*}&#10;&#9;\phi_{y}=\gamma G_{y}\cdot y \cdot t&#10;\end{equation*}&#10;&#10;&#10;\end{document}" title="IguanaTex Bitmap Display">
              <a:extLst>
                <a:ext uri="{FF2B5EF4-FFF2-40B4-BE49-F238E27FC236}">
                  <a16:creationId xmlns:a16="http://schemas.microsoft.com/office/drawing/2014/main" id="{223518C4-13CE-D83A-D02D-D7EDBDB06B3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5072380" y="4076168"/>
              <a:ext cx="1871980" cy="335280"/>
            </a:xfrm>
            <a:prstGeom prst="rect">
              <a:avLst/>
            </a:prstGeom>
          </p:spPr>
        </p:pic>
      </p:grpSp>
      <p:grpSp>
        <p:nvGrpSpPr>
          <p:cNvPr id="34" name="组合 33">
            <a:extLst>
              <a:ext uri="{FF2B5EF4-FFF2-40B4-BE49-F238E27FC236}">
                <a16:creationId xmlns:a16="http://schemas.microsoft.com/office/drawing/2014/main" id="{28BBCCE6-6B79-5969-DF78-7515EB002475}"/>
              </a:ext>
            </a:extLst>
          </p:cNvPr>
          <p:cNvGrpSpPr/>
          <p:nvPr/>
        </p:nvGrpSpPr>
        <p:grpSpPr>
          <a:xfrm>
            <a:off x="533402" y="4740588"/>
            <a:ext cx="6438898" cy="369332"/>
            <a:chOff x="533402" y="4739514"/>
            <a:chExt cx="6438898" cy="369332"/>
          </a:xfrm>
        </p:grpSpPr>
        <p:sp>
          <p:nvSpPr>
            <p:cNvPr id="15" name="文本框 14">
              <a:extLst>
                <a:ext uri="{FF2B5EF4-FFF2-40B4-BE49-F238E27FC236}">
                  <a16:creationId xmlns:a16="http://schemas.microsoft.com/office/drawing/2014/main" id="{93A4D672-CC55-965F-E681-FF85D4AE4DF5}"/>
                </a:ext>
              </a:extLst>
            </p:cNvPr>
            <p:cNvSpPr txBox="1"/>
            <p:nvPr/>
          </p:nvSpPr>
          <p:spPr>
            <a:xfrm>
              <a:off x="533402" y="4739514"/>
              <a:ext cx="3070071" cy="369332"/>
            </a:xfrm>
            <a:prstGeom prst="rect">
              <a:avLst/>
            </a:prstGeom>
            <a:noFill/>
          </p:spPr>
          <p:txBody>
            <a:bodyPr wrap="none" rtlCol="0">
              <a:spAutoFit/>
            </a:bodyPr>
            <a:lstStyle/>
            <a:p>
              <a:r>
                <a:rPr kumimoji="1" lang="zh-CN" altLang="en-US" sz="1800" dirty="0"/>
                <a:t>同样在</a:t>
              </a:r>
              <a:r>
                <a:rPr kumimoji="1" lang="en-US" altLang="zh-CN" sz="1800" dirty="0"/>
                <a:t>x</a:t>
              </a:r>
              <a:r>
                <a:rPr kumimoji="1" lang="zh-CN" altLang="en-US" sz="1800" dirty="0"/>
                <a:t>方向施加梯度磁场：</a:t>
              </a:r>
            </a:p>
          </p:txBody>
        </p:sp>
        <p:pic>
          <p:nvPicPr>
            <p:cNvPr id="25" name="图片 24" descr="\documentclass{article}&#10;\usepackage{amsmath, amssymb}&#10;\usepackage{bm}&#10;\pagestyle{empty}&#10;\begin{document}&#10;&#10;\begin{equation*}&#10;&#9;\phi_{x}=\gamma G_{x}\cdot x\cdot t&#10;\end{equation*}&#10;&#10;&#10;\end{document}" title="IguanaTex Bitmap Display">
              <a:extLst>
                <a:ext uri="{FF2B5EF4-FFF2-40B4-BE49-F238E27FC236}">
                  <a16:creationId xmlns:a16="http://schemas.microsoft.com/office/drawing/2014/main" id="{D03110C1-17C6-E4BE-1B2B-6141668D49BD}"/>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5072380" y="4770510"/>
              <a:ext cx="1899920" cy="307340"/>
            </a:xfrm>
            <a:prstGeom prst="rect">
              <a:avLst/>
            </a:prstGeom>
          </p:spPr>
        </p:pic>
      </p:grpSp>
      <p:grpSp>
        <p:nvGrpSpPr>
          <p:cNvPr id="35" name="组合 34">
            <a:extLst>
              <a:ext uri="{FF2B5EF4-FFF2-40B4-BE49-F238E27FC236}">
                <a16:creationId xmlns:a16="http://schemas.microsoft.com/office/drawing/2014/main" id="{B964DA52-5534-8632-E990-B32E9C96EDDD}"/>
              </a:ext>
            </a:extLst>
          </p:cNvPr>
          <p:cNvGrpSpPr/>
          <p:nvPr/>
        </p:nvGrpSpPr>
        <p:grpSpPr>
          <a:xfrm>
            <a:off x="533402" y="5425440"/>
            <a:ext cx="8534398" cy="670560"/>
            <a:chOff x="533402" y="5195054"/>
            <a:chExt cx="8534398" cy="670560"/>
          </a:xfrm>
        </p:grpSpPr>
        <p:sp>
          <p:nvSpPr>
            <p:cNvPr id="26" name="文本框 25">
              <a:extLst>
                <a:ext uri="{FF2B5EF4-FFF2-40B4-BE49-F238E27FC236}">
                  <a16:creationId xmlns:a16="http://schemas.microsoft.com/office/drawing/2014/main" id="{83280A09-9AA6-4382-CD75-7522A4E3F9AE}"/>
                </a:ext>
              </a:extLst>
            </p:cNvPr>
            <p:cNvSpPr txBox="1"/>
            <p:nvPr/>
          </p:nvSpPr>
          <p:spPr>
            <a:xfrm>
              <a:off x="533402" y="5345668"/>
              <a:ext cx="2954655" cy="369332"/>
            </a:xfrm>
            <a:prstGeom prst="rect">
              <a:avLst/>
            </a:prstGeom>
            <a:noFill/>
          </p:spPr>
          <p:txBody>
            <a:bodyPr wrap="none" rtlCol="0">
              <a:spAutoFit/>
            </a:bodyPr>
            <a:lstStyle/>
            <a:p>
              <a:r>
                <a:rPr kumimoji="1" lang="zh-CN" altLang="en-US" sz="1800" dirty="0"/>
                <a:t>两次相位累加产生的信号：</a:t>
              </a:r>
            </a:p>
          </p:txBody>
        </p:sp>
        <p:pic>
          <p:nvPicPr>
            <p:cNvPr id="28" name="图片 27" descr="\documentclass{article}&#10;\usepackage{amsmath, amssymb}&#10;\usepackage{bm}&#10;\pagestyle{empty}&#10;\begin{document}&#10;&#10;\begin{equation*}&#10;&#9;S(t)=\int\int\rho(x,y)e^{-2\pi i(\gamma G_{x}t\cdot x+\gamma G_{y}t\cdot y)}dxdy&#10;\end{equation*}&#10;&#10;&#10;\end{document}" title="IguanaTex Bitmap Display">
              <a:extLst>
                <a:ext uri="{FF2B5EF4-FFF2-40B4-BE49-F238E27FC236}">
                  <a16:creationId xmlns:a16="http://schemas.microsoft.com/office/drawing/2014/main" id="{1916B017-F95A-6B3B-15FE-6D408EC1CDF9}"/>
                </a:ext>
              </a:extLst>
            </p:cNvPr>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a:off x="3731260" y="5195054"/>
              <a:ext cx="5336540" cy="670560"/>
            </a:xfrm>
            <a:prstGeom prst="rect">
              <a:avLst/>
            </a:prstGeom>
          </p:spPr>
        </p:pic>
      </p:grpSp>
    </p:spTree>
    <p:extLst>
      <p:ext uri="{BB962C8B-B14F-4D97-AF65-F5344CB8AC3E}">
        <p14:creationId xmlns:p14="http://schemas.microsoft.com/office/powerpoint/2010/main" val="193442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706AD-7E9D-3396-660E-738B297D8E3C}"/>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信号空间定位</a:t>
            </a:r>
          </a:p>
        </p:txBody>
      </p:sp>
      <p:sp>
        <p:nvSpPr>
          <p:cNvPr id="4" name="灯片编号占位符 3">
            <a:extLst>
              <a:ext uri="{FF2B5EF4-FFF2-40B4-BE49-F238E27FC236}">
                <a16:creationId xmlns:a16="http://schemas.microsoft.com/office/drawing/2014/main" id="{56BA5446-012D-80F7-86B7-CC8A7E8D20BD}"/>
              </a:ext>
            </a:extLst>
          </p:cNvPr>
          <p:cNvSpPr>
            <a:spLocks noGrp="1"/>
          </p:cNvSpPr>
          <p:nvPr>
            <p:ph type="sldNum" sz="quarter" idx="4"/>
          </p:nvPr>
        </p:nvSpPr>
        <p:spPr/>
        <p:txBody>
          <a:bodyPr/>
          <a:lstStyle/>
          <a:p>
            <a:fld id="{2DA208CA-87DC-4215-820F-FC39CE0A3630}" type="slidenum">
              <a:rPr lang="zh-CN" altLang="en-US" smtClean="0"/>
              <a:pPr/>
              <a:t>13</a:t>
            </a:fld>
            <a:endParaRPr lang="zh-CN" altLang="en-US" dirty="0"/>
          </a:p>
        </p:txBody>
      </p:sp>
      <p:sp>
        <p:nvSpPr>
          <p:cNvPr id="6" name="内容占位符 5">
            <a:extLst>
              <a:ext uri="{FF2B5EF4-FFF2-40B4-BE49-F238E27FC236}">
                <a16:creationId xmlns:a16="http://schemas.microsoft.com/office/drawing/2014/main" id="{67D69519-427C-8777-AFE5-53004819A94A}"/>
              </a:ext>
            </a:extLst>
          </p:cNvPr>
          <p:cNvSpPr>
            <a:spLocks noGrp="1"/>
          </p:cNvSpPr>
          <p:nvPr>
            <p:ph idx="1"/>
          </p:nvPr>
        </p:nvSpPr>
        <p:spPr>
          <a:xfrm>
            <a:off x="431800" y="1105301"/>
            <a:ext cx="2877820" cy="393700"/>
          </a:xfrm>
        </p:spPr>
        <p:txBody>
          <a:bodyPr/>
          <a:lstStyle/>
          <a:p>
            <a:r>
              <a:rPr kumimoji="1" lang="zh-CN" altLang="en-US" dirty="0"/>
              <a:t>一维傅里叶变换</a:t>
            </a:r>
          </a:p>
        </p:txBody>
      </p:sp>
      <p:pic>
        <p:nvPicPr>
          <p:cNvPr id="8" name="图片 7">
            <a:extLst>
              <a:ext uri="{FF2B5EF4-FFF2-40B4-BE49-F238E27FC236}">
                <a16:creationId xmlns:a16="http://schemas.microsoft.com/office/drawing/2014/main" id="{E4DAE67B-E99A-8CCB-5400-39AECA9EEA4A}"/>
              </a:ext>
            </a:extLst>
          </p:cNvPr>
          <p:cNvPicPr>
            <a:picLocks noChangeAspect="1"/>
          </p:cNvPicPr>
          <p:nvPr/>
        </p:nvPicPr>
        <p:blipFill>
          <a:blip r:embed="rId4"/>
          <a:stretch>
            <a:fillRect/>
          </a:stretch>
        </p:blipFill>
        <p:spPr>
          <a:xfrm>
            <a:off x="450648" y="1905000"/>
            <a:ext cx="8464752" cy="4085443"/>
          </a:xfrm>
          <a:prstGeom prst="rect">
            <a:avLst/>
          </a:prstGeom>
        </p:spPr>
      </p:pic>
      <p:pic>
        <p:nvPicPr>
          <p:cNvPr id="12" name="图片 11" descr="\documentclass{article}&#10;\usepackage{amsmath, amssymb}&#10;\usepackage{bm}&#10;\pagestyle{empty}&#10;\begin{document}&#10;&#10;\begin{equation*}&#10;&#9;F(\omega) = \int f(x)e^{-i\omega x}dx&#10;\end{equation*}&#10;&#10;&#10;\end{document}" title="IguanaTex Bitmap Display">
            <a:extLst>
              <a:ext uri="{FF2B5EF4-FFF2-40B4-BE49-F238E27FC236}">
                <a16:creationId xmlns:a16="http://schemas.microsoft.com/office/drawing/2014/main" id="{D8DE2411-74F8-F02E-5A4F-9A9C92F13DA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886200" y="966871"/>
            <a:ext cx="2877820" cy="670560"/>
          </a:xfrm>
          <a:prstGeom prst="rect">
            <a:avLst/>
          </a:prstGeom>
        </p:spPr>
      </p:pic>
      <p:sp>
        <p:nvSpPr>
          <p:cNvPr id="5" name="文本框 4">
            <a:extLst>
              <a:ext uri="{FF2B5EF4-FFF2-40B4-BE49-F238E27FC236}">
                <a16:creationId xmlns:a16="http://schemas.microsoft.com/office/drawing/2014/main" id="{2F8E15EF-B4A2-AF1B-7A9F-01EED864A7C8}"/>
              </a:ext>
            </a:extLst>
          </p:cNvPr>
          <p:cNvSpPr txBox="1"/>
          <p:nvPr/>
        </p:nvSpPr>
        <p:spPr>
          <a:xfrm>
            <a:off x="0" y="6479931"/>
            <a:ext cx="1620957"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zh-CN" altLang="en-US" sz="800" b="0" i="0" u="none" strike="noStrike" dirty="0">
                <a:solidFill>
                  <a:srgbClr val="121212"/>
                </a:solidFill>
                <a:effectLst/>
                <a:latin typeface="-apple-system"/>
              </a:rPr>
              <a:t>核磁共振为何知道，老奇好好奇</a:t>
            </a:r>
            <a:endParaRPr lang="en-US" altLang="zh-CN" sz="800" b="0" i="0" u="none" strike="noStrike" dirty="0">
              <a:solidFill>
                <a:srgbClr val="121212"/>
              </a:solidFill>
              <a:effectLst/>
              <a:latin typeface="-apple-system"/>
            </a:endParaRPr>
          </a:p>
        </p:txBody>
      </p:sp>
    </p:spTree>
    <p:extLst>
      <p:ext uri="{BB962C8B-B14F-4D97-AF65-F5344CB8AC3E}">
        <p14:creationId xmlns:p14="http://schemas.microsoft.com/office/powerpoint/2010/main" val="637114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B1AC4-EA13-6DB8-E894-E7B3BFE5AD18}"/>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信号空间定位</a:t>
            </a:r>
          </a:p>
        </p:txBody>
      </p:sp>
      <p:sp>
        <p:nvSpPr>
          <p:cNvPr id="3" name="内容占位符 2">
            <a:extLst>
              <a:ext uri="{FF2B5EF4-FFF2-40B4-BE49-F238E27FC236}">
                <a16:creationId xmlns:a16="http://schemas.microsoft.com/office/drawing/2014/main" id="{507959E8-ABA5-A1C0-25B2-B583CC63C40D}"/>
              </a:ext>
            </a:extLst>
          </p:cNvPr>
          <p:cNvSpPr>
            <a:spLocks noGrp="1"/>
          </p:cNvSpPr>
          <p:nvPr>
            <p:ph idx="1"/>
          </p:nvPr>
        </p:nvSpPr>
        <p:spPr>
          <a:xfrm>
            <a:off x="431800" y="1086785"/>
            <a:ext cx="3073400" cy="457199"/>
          </a:xfrm>
        </p:spPr>
        <p:txBody>
          <a:bodyPr/>
          <a:lstStyle/>
          <a:p>
            <a:r>
              <a:rPr kumimoji="1" lang="zh-CN" altLang="en-US" dirty="0"/>
              <a:t>二维傅里叶变换</a:t>
            </a:r>
          </a:p>
        </p:txBody>
      </p:sp>
      <p:sp>
        <p:nvSpPr>
          <p:cNvPr id="4" name="灯片编号占位符 3">
            <a:extLst>
              <a:ext uri="{FF2B5EF4-FFF2-40B4-BE49-F238E27FC236}">
                <a16:creationId xmlns:a16="http://schemas.microsoft.com/office/drawing/2014/main" id="{B933F601-CC5A-0A3B-D8BB-2A5B9AC287FB}"/>
              </a:ext>
            </a:extLst>
          </p:cNvPr>
          <p:cNvSpPr>
            <a:spLocks noGrp="1"/>
          </p:cNvSpPr>
          <p:nvPr>
            <p:ph type="sldNum" sz="quarter" idx="4"/>
          </p:nvPr>
        </p:nvSpPr>
        <p:spPr/>
        <p:txBody>
          <a:bodyPr/>
          <a:lstStyle/>
          <a:p>
            <a:fld id="{2DA208CA-87DC-4215-820F-FC39CE0A3630}" type="slidenum">
              <a:rPr lang="zh-CN" altLang="en-US" smtClean="0"/>
              <a:pPr/>
              <a:t>14</a:t>
            </a:fld>
            <a:endParaRPr lang="zh-CN" altLang="en-US" dirty="0"/>
          </a:p>
        </p:txBody>
      </p:sp>
      <p:pic>
        <p:nvPicPr>
          <p:cNvPr id="6" name="图片 5">
            <a:extLst>
              <a:ext uri="{FF2B5EF4-FFF2-40B4-BE49-F238E27FC236}">
                <a16:creationId xmlns:a16="http://schemas.microsoft.com/office/drawing/2014/main" id="{C57DB049-60B0-CA46-04EA-AC709034F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844255"/>
            <a:ext cx="4648200" cy="4458621"/>
          </a:xfrm>
          <a:prstGeom prst="rect">
            <a:avLst/>
          </a:prstGeom>
        </p:spPr>
      </p:pic>
      <p:pic>
        <p:nvPicPr>
          <p:cNvPr id="9" name="图片 8" descr="图片包含 游戏机, 文具&#10;&#10;描述已自动生成">
            <a:extLst>
              <a:ext uri="{FF2B5EF4-FFF2-40B4-BE49-F238E27FC236}">
                <a16:creationId xmlns:a16="http://schemas.microsoft.com/office/drawing/2014/main" id="{6B5CFACF-710A-D3DC-1677-0B033CDB8D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2508333"/>
            <a:ext cx="3756561" cy="3130467"/>
          </a:xfrm>
          <a:prstGeom prst="rect">
            <a:avLst/>
          </a:prstGeom>
        </p:spPr>
      </p:pic>
      <p:pic>
        <p:nvPicPr>
          <p:cNvPr id="10" name="图片 9" descr="\documentclass{article}&#10;\usepackage{amsmath, amssymb}&#10;\usepackage{bm}&#10;\pagestyle{empty}&#10;\begin{document}&#10;&#10;\begin{equation*}&#10;&#9;F(u,v)=\int\int f(x,y)e^{-2\pi i(u\cdot x+v\cdot y)}dxdy&#10;\end{equation*}&#10;&#10;&#10;\end{document}" title="IguanaTex Bitmap Display">
            <a:extLst>
              <a:ext uri="{FF2B5EF4-FFF2-40B4-BE49-F238E27FC236}">
                <a16:creationId xmlns:a16="http://schemas.microsoft.com/office/drawing/2014/main" id="{BB3DDF4B-512C-6059-FFD6-06DCDC157FA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962400" y="980104"/>
            <a:ext cx="4945380" cy="670560"/>
          </a:xfrm>
          <a:prstGeom prst="rect">
            <a:avLst/>
          </a:prstGeom>
        </p:spPr>
      </p:pic>
      <p:sp>
        <p:nvSpPr>
          <p:cNvPr id="5" name="文本框 4">
            <a:extLst>
              <a:ext uri="{FF2B5EF4-FFF2-40B4-BE49-F238E27FC236}">
                <a16:creationId xmlns:a16="http://schemas.microsoft.com/office/drawing/2014/main" id="{216BD010-1686-5A08-9328-432EA2F95941}"/>
              </a:ext>
            </a:extLst>
          </p:cNvPr>
          <p:cNvSpPr txBox="1"/>
          <p:nvPr/>
        </p:nvSpPr>
        <p:spPr>
          <a:xfrm>
            <a:off x="0" y="6479931"/>
            <a:ext cx="2436886"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en" altLang="zh-CN" sz="800" b="0" i="0" u="none" strike="noStrike" dirty="0">
                <a:solidFill>
                  <a:srgbClr val="121212"/>
                </a:solidFill>
                <a:effectLst/>
                <a:latin typeface="-apple-system"/>
              </a:rPr>
              <a:t>2D Fourier transforms and applications </a:t>
            </a:r>
            <a:r>
              <a:rPr lang="en-US" altLang="zh-CN" sz="800" b="0" i="0" u="none" strike="noStrike" dirty="0">
                <a:solidFill>
                  <a:srgbClr val="121212"/>
                </a:solidFill>
                <a:effectLst/>
                <a:latin typeface="-apple-system"/>
              </a:rPr>
              <a:t>,</a:t>
            </a:r>
            <a:r>
              <a:rPr lang="zh-CN" altLang="en-US" sz="800" b="0" i="0" u="none" strike="noStrike" dirty="0">
                <a:solidFill>
                  <a:srgbClr val="121212"/>
                </a:solidFill>
                <a:effectLst/>
                <a:latin typeface="-apple-system"/>
              </a:rPr>
              <a:t> </a:t>
            </a:r>
            <a:r>
              <a:rPr lang="en" altLang="zh-CN" sz="800" b="0" i="0" u="none" strike="noStrike" dirty="0">
                <a:solidFill>
                  <a:srgbClr val="121212"/>
                </a:solidFill>
                <a:effectLst/>
                <a:latin typeface="-apple-system"/>
              </a:rPr>
              <a:t>A. Zisserman </a:t>
            </a:r>
          </a:p>
        </p:txBody>
      </p:sp>
    </p:spTree>
    <p:extLst>
      <p:ext uri="{BB962C8B-B14F-4D97-AF65-F5344CB8AC3E}">
        <p14:creationId xmlns:p14="http://schemas.microsoft.com/office/powerpoint/2010/main" val="169943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D7ED5-928A-6A86-B15A-299C7EB3D7D8}"/>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信号空间定位</a:t>
            </a:r>
          </a:p>
        </p:txBody>
      </p:sp>
      <p:sp>
        <p:nvSpPr>
          <p:cNvPr id="4" name="灯片编号占位符 3">
            <a:extLst>
              <a:ext uri="{FF2B5EF4-FFF2-40B4-BE49-F238E27FC236}">
                <a16:creationId xmlns:a16="http://schemas.microsoft.com/office/drawing/2014/main" id="{174D5149-3D86-F334-8079-91EE776CB15F}"/>
              </a:ext>
            </a:extLst>
          </p:cNvPr>
          <p:cNvSpPr>
            <a:spLocks noGrp="1"/>
          </p:cNvSpPr>
          <p:nvPr>
            <p:ph type="sldNum" sz="quarter" idx="4"/>
          </p:nvPr>
        </p:nvSpPr>
        <p:spPr/>
        <p:txBody>
          <a:bodyPr/>
          <a:lstStyle/>
          <a:p>
            <a:fld id="{2DA208CA-87DC-4215-820F-FC39CE0A3630}" type="slidenum">
              <a:rPr lang="zh-CN" altLang="en-US" smtClean="0"/>
              <a:pPr/>
              <a:t>15</a:t>
            </a:fld>
            <a:endParaRPr lang="zh-CN" altLang="en-US" dirty="0"/>
          </a:p>
        </p:txBody>
      </p:sp>
      <p:grpSp>
        <p:nvGrpSpPr>
          <p:cNvPr id="5" name="组合 4">
            <a:extLst>
              <a:ext uri="{FF2B5EF4-FFF2-40B4-BE49-F238E27FC236}">
                <a16:creationId xmlns:a16="http://schemas.microsoft.com/office/drawing/2014/main" id="{319A693E-64D2-A6A4-CC10-2CA41554BBE3}"/>
              </a:ext>
            </a:extLst>
          </p:cNvPr>
          <p:cNvGrpSpPr/>
          <p:nvPr/>
        </p:nvGrpSpPr>
        <p:grpSpPr>
          <a:xfrm>
            <a:off x="304801" y="990600"/>
            <a:ext cx="8534398" cy="1508760"/>
            <a:chOff x="304801" y="990600"/>
            <a:chExt cx="8534398" cy="1508760"/>
          </a:xfrm>
        </p:grpSpPr>
        <p:grpSp>
          <p:nvGrpSpPr>
            <p:cNvPr id="7" name="组合 6">
              <a:extLst>
                <a:ext uri="{FF2B5EF4-FFF2-40B4-BE49-F238E27FC236}">
                  <a16:creationId xmlns:a16="http://schemas.microsoft.com/office/drawing/2014/main" id="{7E2E21BF-44A3-B757-C756-A28DB65CF8F6}"/>
                </a:ext>
              </a:extLst>
            </p:cNvPr>
            <p:cNvGrpSpPr/>
            <p:nvPr/>
          </p:nvGrpSpPr>
          <p:grpSpPr>
            <a:xfrm>
              <a:off x="304801" y="990600"/>
              <a:ext cx="8534398" cy="670560"/>
              <a:chOff x="533402" y="5195054"/>
              <a:chExt cx="8534398" cy="670560"/>
            </a:xfrm>
          </p:grpSpPr>
          <p:sp>
            <p:nvSpPr>
              <p:cNvPr id="8" name="文本框 7">
                <a:extLst>
                  <a:ext uri="{FF2B5EF4-FFF2-40B4-BE49-F238E27FC236}">
                    <a16:creationId xmlns:a16="http://schemas.microsoft.com/office/drawing/2014/main" id="{43A00611-DE02-6133-ABE1-88FB3E70E208}"/>
                  </a:ext>
                </a:extLst>
              </p:cNvPr>
              <p:cNvSpPr txBox="1"/>
              <p:nvPr/>
            </p:nvSpPr>
            <p:spPr>
              <a:xfrm>
                <a:off x="533402" y="5345668"/>
                <a:ext cx="2954655" cy="369332"/>
              </a:xfrm>
              <a:prstGeom prst="rect">
                <a:avLst/>
              </a:prstGeom>
              <a:noFill/>
            </p:spPr>
            <p:txBody>
              <a:bodyPr wrap="none" rtlCol="0">
                <a:spAutoFit/>
              </a:bodyPr>
              <a:lstStyle/>
              <a:p>
                <a:r>
                  <a:rPr kumimoji="1" lang="zh-CN" altLang="en-US" sz="1800" dirty="0"/>
                  <a:t>两次相位累加产生的信号：</a:t>
                </a:r>
              </a:p>
            </p:txBody>
          </p:sp>
          <p:pic>
            <p:nvPicPr>
              <p:cNvPr id="9" name="图片 8" descr="\documentclass{article}&#10;\usepackage{amsmath, amssymb}&#10;\usepackage{bm}&#10;\pagestyle{empty}&#10;\begin{document}&#10;&#10;\begin{equation*}&#10;&#9;S(t)=\int\int\rho(x,y)e^{-2\pi i(\gamma G_{x}t\cdot x+\gamma G_{y}t\cdot y)}dxdy&#10;\end{equation*}&#10;&#10;&#10;\end{document}" title="IguanaTex Bitmap Display">
                <a:extLst>
                  <a:ext uri="{FF2B5EF4-FFF2-40B4-BE49-F238E27FC236}">
                    <a16:creationId xmlns:a16="http://schemas.microsoft.com/office/drawing/2014/main" id="{C5161A3F-81DE-5DF1-0C11-AF4A083BB7EB}"/>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3731260" y="5195054"/>
                <a:ext cx="5336540" cy="670560"/>
              </a:xfrm>
              <a:prstGeom prst="rect">
                <a:avLst/>
              </a:prstGeom>
            </p:spPr>
          </p:pic>
        </p:grpSp>
        <p:grpSp>
          <p:nvGrpSpPr>
            <p:cNvPr id="15" name="组合 14">
              <a:extLst>
                <a:ext uri="{FF2B5EF4-FFF2-40B4-BE49-F238E27FC236}">
                  <a16:creationId xmlns:a16="http://schemas.microsoft.com/office/drawing/2014/main" id="{458E6BF1-D5E1-4C44-5553-8E88CB53B353}"/>
                </a:ext>
              </a:extLst>
            </p:cNvPr>
            <p:cNvGrpSpPr/>
            <p:nvPr/>
          </p:nvGrpSpPr>
          <p:grpSpPr>
            <a:xfrm>
              <a:off x="304801" y="1828800"/>
              <a:ext cx="8143238" cy="670560"/>
              <a:chOff x="304801" y="1828800"/>
              <a:chExt cx="8143238" cy="670560"/>
            </a:xfrm>
          </p:grpSpPr>
          <p:sp>
            <p:nvSpPr>
              <p:cNvPr id="11" name="文本框 10">
                <a:extLst>
                  <a:ext uri="{FF2B5EF4-FFF2-40B4-BE49-F238E27FC236}">
                    <a16:creationId xmlns:a16="http://schemas.microsoft.com/office/drawing/2014/main" id="{AE2CEDE7-7FD4-D074-2B2D-07BF9AC6EB9D}"/>
                  </a:ext>
                </a:extLst>
              </p:cNvPr>
              <p:cNvSpPr txBox="1"/>
              <p:nvPr/>
            </p:nvSpPr>
            <p:spPr>
              <a:xfrm>
                <a:off x="304801" y="1979414"/>
                <a:ext cx="2031325" cy="369332"/>
              </a:xfrm>
              <a:prstGeom prst="rect">
                <a:avLst/>
              </a:prstGeom>
              <a:noFill/>
            </p:spPr>
            <p:txBody>
              <a:bodyPr wrap="none" rtlCol="0">
                <a:spAutoFit/>
              </a:bodyPr>
              <a:lstStyle/>
              <a:p>
                <a:r>
                  <a:rPr kumimoji="1" lang="zh-CN" altLang="en-US" sz="1800" dirty="0"/>
                  <a:t>两维傅里叶变换：</a:t>
                </a:r>
              </a:p>
            </p:txBody>
          </p:sp>
          <p:pic>
            <p:nvPicPr>
              <p:cNvPr id="14" name="图片 13" descr="\documentclass{article}&#10;\usepackage{amsmath, amssymb}&#10;\usepackage{bm}&#10;\pagestyle{empty}&#10;\begin{document}&#10;&#10;\begin{equation*}&#10;&#9;F(u,v)=\int\int f(x,y)e^{-2\pi i(u\cdot x+v\cdot y)}dxdy&#10;\end{equation*}&#10;&#10;&#10;\end{document}" title="IguanaTex Bitmap Display">
                <a:extLst>
                  <a:ext uri="{FF2B5EF4-FFF2-40B4-BE49-F238E27FC236}">
                    <a16:creationId xmlns:a16="http://schemas.microsoft.com/office/drawing/2014/main" id="{2401854E-6947-DEFB-582F-3489C385034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502659" y="1828800"/>
                <a:ext cx="4945380" cy="670560"/>
              </a:xfrm>
              <a:prstGeom prst="rect">
                <a:avLst/>
              </a:prstGeom>
            </p:spPr>
          </p:pic>
        </p:grpSp>
      </p:grpSp>
      <p:sp>
        <p:nvSpPr>
          <p:cNvPr id="17" name="AutoShape 2" descr="Untitled">
            <a:extLst>
              <a:ext uri="{FF2B5EF4-FFF2-40B4-BE49-F238E27FC236}">
                <a16:creationId xmlns:a16="http://schemas.microsoft.com/office/drawing/2014/main" id="{7971D970-8EC4-4440-0A29-BA7AA99A8D8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a:extLst>
              <a:ext uri="{FF2B5EF4-FFF2-40B4-BE49-F238E27FC236}">
                <a16:creationId xmlns:a16="http://schemas.microsoft.com/office/drawing/2014/main" id="{8E077B4F-0377-E38D-078B-79D8ECA67BDF}"/>
              </a:ext>
            </a:extLst>
          </p:cNvPr>
          <p:cNvPicPr>
            <a:picLocks noChangeAspect="1"/>
          </p:cNvPicPr>
          <p:nvPr/>
        </p:nvPicPr>
        <p:blipFill>
          <a:blip r:embed="rId7"/>
          <a:stretch>
            <a:fillRect/>
          </a:stretch>
        </p:blipFill>
        <p:spPr>
          <a:xfrm>
            <a:off x="897890" y="2499360"/>
            <a:ext cx="7348220" cy="3898639"/>
          </a:xfrm>
          <a:prstGeom prst="rect">
            <a:avLst/>
          </a:prstGeom>
        </p:spPr>
      </p:pic>
      <p:sp>
        <p:nvSpPr>
          <p:cNvPr id="3" name="文本框 2">
            <a:extLst>
              <a:ext uri="{FF2B5EF4-FFF2-40B4-BE49-F238E27FC236}">
                <a16:creationId xmlns:a16="http://schemas.microsoft.com/office/drawing/2014/main" id="{299F9668-5F63-52DF-32C0-02A97C75EB44}"/>
              </a:ext>
            </a:extLst>
          </p:cNvPr>
          <p:cNvSpPr txBox="1"/>
          <p:nvPr/>
        </p:nvSpPr>
        <p:spPr>
          <a:xfrm>
            <a:off x="0" y="6479931"/>
            <a:ext cx="1620957"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zh-CN" altLang="en-US" sz="800" b="0" i="0" u="none" strike="noStrike" dirty="0">
                <a:solidFill>
                  <a:srgbClr val="121212"/>
                </a:solidFill>
                <a:effectLst/>
                <a:latin typeface="-apple-system"/>
              </a:rPr>
              <a:t>核磁共振为何知道，老奇好好奇</a:t>
            </a:r>
            <a:endParaRPr lang="en-US" altLang="zh-CN" sz="800" b="0" i="0" u="none" strike="noStrike" dirty="0">
              <a:solidFill>
                <a:srgbClr val="121212"/>
              </a:solidFill>
              <a:effectLst/>
              <a:latin typeface="-apple-system"/>
            </a:endParaRPr>
          </a:p>
        </p:txBody>
      </p:sp>
    </p:spTree>
    <p:extLst>
      <p:ext uri="{BB962C8B-B14F-4D97-AF65-F5344CB8AC3E}">
        <p14:creationId xmlns:p14="http://schemas.microsoft.com/office/powerpoint/2010/main" val="252608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F7BCB-8F21-FA3A-F1CF-47483CADDC6F}"/>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信号空间定位</a:t>
            </a:r>
          </a:p>
        </p:txBody>
      </p:sp>
      <p:sp>
        <p:nvSpPr>
          <p:cNvPr id="3" name="内容占位符 2">
            <a:extLst>
              <a:ext uri="{FF2B5EF4-FFF2-40B4-BE49-F238E27FC236}">
                <a16:creationId xmlns:a16="http://schemas.microsoft.com/office/drawing/2014/main" id="{EC4E6057-BA2D-85B7-3A02-E78D5E8A9F45}"/>
              </a:ext>
            </a:extLst>
          </p:cNvPr>
          <p:cNvSpPr>
            <a:spLocks noGrp="1"/>
          </p:cNvSpPr>
          <p:nvPr>
            <p:ph idx="1"/>
          </p:nvPr>
        </p:nvSpPr>
        <p:spPr>
          <a:xfrm>
            <a:off x="431800" y="1066801"/>
            <a:ext cx="1549400" cy="457200"/>
          </a:xfrm>
        </p:spPr>
        <p:txBody>
          <a:bodyPr/>
          <a:lstStyle/>
          <a:p>
            <a:r>
              <a:rPr kumimoji="1" lang="en-US" altLang="zh-CN" dirty="0"/>
              <a:t>K</a:t>
            </a:r>
            <a:r>
              <a:rPr kumimoji="1" lang="zh-CN" altLang="en-US" dirty="0"/>
              <a:t>空间</a:t>
            </a:r>
          </a:p>
        </p:txBody>
      </p:sp>
      <p:sp>
        <p:nvSpPr>
          <p:cNvPr id="4" name="灯片编号占位符 3">
            <a:extLst>
              <a:ext uri="{FF2B5EF4-FFF2-40B4-BE49-F238E27FC236}">
                <a16:creationId xmlns:a16="http://schemas.microsoft.com/office/drawing/2014/main" id="{9C3225D0-3C37-9A4F-43EE-8BA3CE51A4D1}"/>
              </a:ext>
            </a:extLst>
          </p:cNvPr>
          <p:cNvSpPr>
            <a:spLocks noGrp="1"/>
          </p:cNvSpPr>
          <p:nvPr>
            <p:ph type="sldNum" sz="quarter" idx="4"/>
          </p:nvPr>
        </p:nvSpPr>
        <p:spPr/>
        <p:txBody>
          <a:bodyPr/>
          <a:lstStyle/>
          <a:p>
            <a:fld id="{2DA208CA-87DC-4215-820F-FC39CE0A3630}" type="slidenum">
              <a:rPr lang="zh-CN" altLang="en-US" smtClean="0"/>
              <a:pPr/>
              <a:t>16</a:t>
            </a:fld>
            <a:endParaRPr lang="zh-CN" altLang="en-US" dirty="0"/>
          </a:p>
        </p:txBody>
      </p:sp>
      <p:grpSp>
        <p:nvGrpSpPr>
          <p:cNvPr id="10" name="组合 9">
            <a:extLst>
              <a:ext uri="{FF2B5EF4-FFF2-40B4-BE49-F238E27FC236}">
                <a16:creationId xmlns:a16="http://schemas.microsoft.com/office/drawing/2014/main" id="{B428F4AE-8FAB-BE4B-5BB1-109552697AA2}"/>
              </a:ext>
            </a:extLst>
          </p:cNvPr>
          <p:cNvGrpSpPr/>
          <p:nvPr/>
        </p:nvGrpSpPr>
        <p:grpSpPr>
          <a:xfrm>
            <a:off x="431800" y="1644135"/>
            <a:ext cx="7739865" cy="369332"/>
            <a:chOff x="914400" y="1828801"/>
            <a:chExt cx="7739865" cy="369332"/>
          </a:xfrm>
        </p:grpSpPr>
        <p:grpSp>
          <p:nvGrpSpPr>
            <p:cNvPr id="8" name="组合 7">
              <a:extLst>
                <a:ext uri="{FF2B5EF4-FFF2-40B4-BE49-F238E27FC236}">
                  <a16:creationId xmlns:a16="http://schemas.microsoft.com/office/drawing/2014/main" id="{CBD1D122-305B-0E23-22E1-482EDEDB9BA7}"/>
                </a:ext>
              </a:extLst>
            </p:cNvPr>
            <p:cNvGrpSpPr/>
            <p:nvPr/>
          </p:nvGrpSpPr>
          <p:grpSpPr>
            <a:xfrm>
              <a:off x="914400" y="1828801"/>
              <a:ext cx="3116260" cy="369332"/>
              <a:chOff x="1112714" y="1979414"/>
              <a:chExt cx="3116260" cy="369332"/>
            </a:xfrm>
          </p:grpSpPr>
          <p:pic>
            <p:nvPicPr>
              <p:cNvPr id="6" name="图片 5" descr="\documentclass{article}&#10;\usepackage{amsmath, amssymb}&#10;\usepackage{bm}&#10;\pagestyle{empty}&#10;\begin{document}&#10;&#10;\begin{equation*}&#10;&#9;k_{x}=\gamma G_{x}t, k_{y}=\gamma G_{y}t&#10;\end{equation*}&#10;&#10;&#10;\end{document}" title="IguanaTex Bitmap Display">
                <a:extLst>
                  <a:ext uri="{FF2B5EF4-FFF2-40B4-BE49-F238E27FC236}">
                    <a16:creationId xmlns:a16="http://schemas.microsoft.com/office/drawing/2014/main" id="{63FE391F-B41F-B5AA-5681-274F13D2742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518794" y="2013466"/>
                <a:ext cx="2710180" cy="335280"/>
              </a:xfrm>
              <a:prstGeom prst="rect">
                <a:avLst/>
              </a:prstGeom>
            </p:spPr>
          </p:pic>
          <p:sp>
            <p:nvSpPr>
              <p:cNvPr id="7" name="文本框 6">
                <a:extLst>
                  <a:ext uri="{FF2B5EF4-FFF2-40B4-BE49-F238E27FC236}">
                    <a16:creationId xmlns:a16="http://schemas.microsoft.com/office/drawing/2014/main" id="{BD31F2C8-2229-F352-0192-5C11CA42E4B8}"/>
                  </a:ext>
                </a:extLst>
              </p:cNvPr>
              <p:cNvSpPr txBox="1"/>
              <p:nvPr/>
            </p:nvSpPr>
            <p:spPr>
              <a:xfrm>
                <a:off x="1112714" y="1979414"/>
                <a:ext cx="415498" cy="369332"/>
              </a:xfrm>
              <a:prstGeom prst="rect">
                <a:avLst/>
              </a:prstGeom>
              <a:noFill/>
            </p:spPr>
            <p:txBody>
              <a:bodyPr wrap="none" rtlCol="0">
                <a:spAutoFit/>
              </a:bodyPr>
              <a:lstStyle/>
              <a:p>
                <a:r>
                  <a:rPr kumimoji="1" lang="zh-CN" altLang="en-US" sz="1800" dirty="0"/>
                  <a:t>让</a:t>
                </a:r>
              </a:p>
            </p:txBody>
          </p:sp>
        </p:grpSp>
        <p:sp>
          <p:nvSpPr>
            <p:cNvPr id="9" name="文本框 8">
              <a:extLst>
                <a:ext uri="{FF2B5EF4-FFF2-40B4-BE49-F238E27FC236}">
                  <a16:creationId xmlns:a16="http://schemas.microsoft.com/office/drawing/2014/main" id="{3F3D6C7C-8DEC-76CA-E533-AB40611C4419}"/>
                </a:ext>
              </a:extLst>
            </p:cNvPr>
            <p:cNvSpPr txBox="1"/>
            <p:nvPr/>
          </p:nvSpPr>
          <p:spPr>
            <a:xfrm>
              <a:off x="3929895" y="1828801"/>
              <a:ext cx="4724370" cy="369332"/>
            </a:xfrm>
            <a:prstGeom prst="rect">
              <a:avLst/>
            </a:prstGeom>
            <a:noFill/>
          </p:spPr>
          <p:txBody>
            <a:bodyPr wrap="none" rtlCol="0">
              <a:spAutoFit/>
            </a:bodyPr>
            <a:lstStyle/>
            <a:p>
              <a:r>
                <a:rPr kumimoji="1" lang="zh-CN" altLang="en-US" sz="1800" dirty="0"/>
                <a:t>信号可以写成空间频率域形式，也就是</a:t>
              </a:r>
              <a:r>
                <a:rPr kumimoji="1" lang="en-US" altLang="zh-CN" sz="1800" dirty="0"/>
                <a:t>K</a:t>
              </a:r>
              <a:r>
                <a:rPr kumimoji="1" lang="zh-CN" altLang="en-US" sz="1800" dirty="0"/>
                <a:t>空间</a:t>
              </a:r>
            </a:p>
          </p:txBody>
        </p:sp>
      </p:grpSp>
      <p:pic>
        <p:nvPicPr>
          <p:cNvPr id="12" name="图片 11" descr="\documentclass{article}&#10;\usepackage{amsmath, amssymb}&#10;\usepackage{bm}&#10;\pagestyle{empty}&#10;\begin{document}&#10;&#10;\begin{equation*}&#10;&#9;S(k_{x},k_{y})=\int\int\rho(x,y)e^{-2\pi i(k_{x}\cdot x+ k_{y}\cdot y)}dxdy.&#10;\end{equation*}&#10;&#10;&#10;\end{document}" title="IguanaTex Bitmap Display">
            <a:extLst>
              <a:ext uri="{FF2B5EF4-FFF2-40B4-BE49-F238E27FC236}">
                <a16:creationId xmlns:a16="http://schemas.microsoft.com/office/drawing/2014/main" id="{D57B3B3D-2112-0B28-CFB4-B9AE7912B1A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847850" y="2215477"/>
            <a:ext cx="5448300" cy="670560"/>
          </a:xfrm>
          <a:prstGeom prst="rect">
            <a:avLst/>
          </a:prstGeom>
        </p:spPr>
      </p:pic>
      <p:grpSp>
        <p:nvGrpSpPr>
          <p:cNvPr id="26" name="组合 25">
            <a:extLst>
              <a:ext uri="{FF2B5EF4-FFF2-40B4-BE49-F238E27FC236}">
                <a16:creationId xmlns:a16="http://schemas.microsoft.com/office/drawing/2014/main" id="{EAD34435-DF13-A2DB-E84A-0FAB99394074}"/>
              </a:ext>
            </a:extLst>
          </p:cNvPr>
          <p:cNvGrpSpPr/>
          <p:nvPr/>
        </p:nvGrpSpPr>
        <p:grpSpPr>
          <a:xfrm>
            <a:off x="609600" y="3002408"/>
            <a:ext cx="8237311" cy="2959704"/>
            <a:chOff x="862986" y="3002408"/>
            <a:chExt cx="8237311" cy="2959704"/>
          </a:xfrm>
        </p:grpSpPr>
        <p:pic>
          <p:nvPicPr>
            <p:cNvPr id="11" name="图片 10">
              <a:extLst>
                <a:ext uri="{FF2B5EF4-FFF2-40B4-BE49-F238E27FC236}">
                  <a16:creationId xmlns:a16="http://schemas.microsoft.com/office/drawing/2014/main" id="{82BAFCCE-F77C-F111-3916-6C30178C8BC4}"/>
                </a:ext>
              </a:extLst>
            </p:cNvPr>
            <p:cNvPicPr>
              <a:picLocks noChangeAspect="1"/>
            </p:cNvPicPr>
            <p:nvPr/>
          </p:nvPicPr>
          <p:blipFill>
            <a:blip r:embed="rId7"/>
            <a:stretch>
              <a:fillRect/>
            </a:stretch>
          </p:blipFill>
          <p:spPr>
            <a:xfrm>
              <a:off x="862986" y="3861260"/>
              <a:ext cx="2501915" cy="1242000"/>
            </a:xfrm>
            <a:prstGeom prst="rect">
              <a:avLst/>
            </a:prstGeom>
          </p:spPr>
        </p:pic>
        <p:pic>
          <p:nvPicPr>
            <p:cNvPr id="5" name="内容占位符 4">
              <a:extLst>
                <a:ext uri="{FF2B5EF4-FFF2-40B4-BE49-F238E27FC236}">
                  <a16:creationId xmlns:a16="http://schemas.microsoft.com/office/drawing/2014/main" id="{C7FF5CF3-CEDB-FA9A-756A-FDBA9A2D2CE7}"/>
                </a:ext>
              </a:extLst>
            </p:cNvPr>
            <p:cNvPicPr>
              <a:picLocks/>
            </p:cNvPicPr>
            <p:nvPr/>
          </p:nvPicPr>
          <p:blipFill>
            <a:blip r:embed="rId8"/>
            <a:stretch>
              <a:fillRect/>
            </a:stretch>
          </p:blipFill>
          <p:spPr bwMode="auto">
            <a:xfrm>
              <a:off x="4953000" y="3002408"/>
              <a:ext cx="2514600" cy="124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图片 13">
              <a:extLst>
                <a:ext uri="{FF2B5EF4-FFF2-40B4-BE49-F238E27FC236}">
                  <a16:creationId xmlns:a16="http://schemas.microsoft.com/office/drawing/2014/main" id="{E06E6AD5-2915-4D6D-E626-A079712E8833}"/>
                </a:ext>
              </a:extLst>
            </p:cNvPr>
            <p:cNvPicPr>
              <a:picLocks/>
            </p:cNvPicPr>
            <p:nvPr/>
          </p:nvPicPr>
          <p:blipFill>
            <a:blip r:embed="rId9"/>
            <a:stretch>
              <a:fillRect/>
            </a:stretch>
          </p:blipFill>
          <p:spPr>
            <a:xfrm>
              <a:off x="4948517" y="4719779"/>
              <a:ext cx="2514601" cy="1242333"/>
            </a:xfrm>
            <a:prstGeom prst="rect">
              <a:avLst/>
            </a:prstGeom>
          </p:spPr>
        </p:pic>
        <p:cxnSp>
          <p:nvCxnSpPr>
            <p:cNvPr id="16" name="直线箭头连接符 15">
              <a:extLst>
                <a:ext uri="{FF2B5EF4-FFF2-40B4-BE49-F238E27FC236}">
                  <a16:creationId xmlns:a16="http://schemas.microsoft.com/office/drawing/2014/main" id="{AE6CF3AE-751E-3D3B-A43B-BB508723BB6B}"/>
                </a:ext>
              </a:extLst>
            </p:cNvPr>
            <p:cNvCxnSpPr>
              <a:stCxn id="11" idx="3"/>
              <a:endCxn id="5" idx="1"/>
            </p:cNvCxnSpPr>
            <p:nvPr/>
          </p:nvCxnSpPr>
          <p:spPr bwMode="auto">
            <a:xfrm flipV="1">
              <a:off x="3364901" y="3623821"/>
              <a:ext cx="1588099" cy="85843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5A5F833F-8D3C-4280-F436-D2FD0B67B424}"/>
                </a:ext>
              </a:extLst>
            </p:cNvPr>
            <p:cNvCxnSpPr>
              <a:cxnSpLocks/>
              <a:stCxn id="11" idx="3"/>
              <a:endCxn id="14" idx="1"/>
            </p:cNvCxnSpPr>
            <p:nvPr/>
          </p:nvCxnSpPr>
          <p:spPr bwMode="auto">
            <a:xfrm>
              <a:off x="3364901" y="4482260"/>
              <a:ext cx="1583616" cy="85868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90AFD0B7-34B6-26A0-1F90-CC915EB4511A}"/>
                </a:ext>
              </a:extLst>
            </p:cNvPr>
            <p:cNvSpPr txBox="1"/>
            <p:nvPr/>
          </p:nvSpPr>
          <p:spPr>
            <a:xfrm>
              <a:off x="3428999" y="3429000"/>
              <a:ext cx="1371600" cy="307777"/>
            </a:xfrm>
            <a:prstGeom prst="rect">
              <a:avLst/>
            </a:prstGeom>
            <a:noFill/>
          </p:spPr>
          <p:txBody>
            <a:bodyPr wrap="square">
              <a:spAutoFit/>
            </a:bodyPr>
            <a:lstStyle/>
            <a:p>
              <a:r>
                <a:rPr kumimoji="1" lang="en-US" altLang="zh-CN" sz="1400" dirty="0"/>
                <a:t>High</a:t>
              </a:r>
              <a:r>
                <a:rPr kumimoji="1" lang="zh-CN" altLang="en-US" sz="1400" dirty="0"/>
                <a:t> </a:t>
              </a:r>
              <a:r>
                <a:rPr kumimoji="1" lang="en-US" altLang="zh-CN" sz="1400" dirty="0"/>
                <a:t>pass</a:t>
              </a:r>
              <a:r>
                <a:rPr kumimoji="1" lang="zh-CN" altLang="en-US" sz="1400" dirty="0"/>
                <a:t> </a:t>
              </a:r>
              <a:r>
                <a:rPr kumimoji="1" lang="en-US" altLang="zh-CN" sz="1400" dirty="0"/>
                <a:t>filter</a:t>
              </a:r>
              <a:endParaRPr lang="zh-CN" altLang="en-US" sz="1400" dirty="0"/>
            </a:p>
          </p:txBody>
        </p:sp>
        <p:sp>
          <p:nvSpPr>
            <p:cNvPr id="23" name="文本框 22">
              <a:extLst>
                <a:ext uri="{FF2B5EF4-FFF2-40B4-BE49-F238E27FC236}">
                  <a16:creationId xmlns:a16="http://schemas.microsoft.com/office/drawing/2014/main" id="{3CAD384B-9E1A-8753-15D8-A082A7D69B71}"/>
                </a:ext>
              </a:extLst>
            </p:cNvPr>
            <p:cNvSpPr txBox="1"/>
            <p:nvPr/>
          </p:nvSpPr>
          <p:spPr>
            <a:xfrm>
              <a:off x="3428999" y="5267775"/>
              <a:ext cx="1371601" cy="307777"/>
            </a:xfrm>
            <a:prstGeom prst="rect">
              <a:avLst/>
            </a:prstGeom>
            <a:noFill/>
          </p:spPr>
          <p:txBody>
            <a:bodyPr wrap="square">
              <a:spAutoFit/>
            </a:bodyPr>
            <a:lstStyle/>
            <a:p>
              <a:r>
                <a:rPr kumimoji="1" lang="en-US" altLang="zh-CN" sz="1400" dirty="0"/>
                <a:t>Low</a:t>
              </a:r>
              <a:r>
                <a:rPr kumimoji="1" lang="zh-CN" altLang="en-US" sz="1400" dirty="0"/>
                <a:t> </a:t>
              </a:r>
              <a:r>
                <a:rPr kumimoji="1" lang="en-US" altLang="zh-CN" sz="1400" dirty="0"/>
                <a:t>pass</a:t>
              </a:r>
              <a:r>
                <a:rPr kumimoji="1" lang="zh-CN" altLang="en-US" sz="1400" dirty="0"/>
                <a:t> </a:t>
              </a:r>
              <a:r>
                <a:rPr kumimoji="1" lang="en-US" altLang="zh-CN" sz="1400" dirty="0"/>
                <a:t>filter</a:t>
              </a:r>
              <a:endParaRPr lang="zh-CN" altLang="en-US" sz="1400" dirty="0"/>
            </a:p>
          </p:txBody>
        </p:sp>
        <p:sp>
          <p:nvSpPr>
            <p:cNvPr id="24" name="文本框 23">
              <a:extLst>
                <a:ext uri="{FF2B5EF4-FFF2-40B4-BE49-F238E27FC236}">
                  <a16:creationId xmlns:a16="http://schemas.microsoft.com/office/drawing/2014/main" id="{214E65C1-B3C8-EE4A-08BA-BC2E3052871C}"/>
                </a:ext>
              </a:extLst>
            </p:cNvPr>
            <p:cNvSpPr txBox="1"/>
            <p:nvPr/>
          </p:nvSpPr>
          <p:spPr>
            <a:xfrm>
              <a:off x="7500097" y="3316044"/>
              <a:ext cx="1600200" cy="307777"/>
            </a:xfrm>
            <a:prstGeom prst="rect">
              <a:avLst/>
            </a:prstGeom>
            <a:noFill/>
          </p:spPr>
          <p:txBody>
            <a:bodyPr wrap="square">
              <a:spAutoFit/>
            </a:bodyPr>
            <a:lstStyle/>
            <a:p>
              <a:r>
                <a:rPr kumimoji="1" lang="zh-CN" altLang="en-US" sz="1400" dirty="0"/>
                <a:t>高频信息：细节</a:t>
              </a:r>
              <a:endParaRPr lang="zh-CN" altLang="en-US" sz="1400" dirty="0"/>
            </a:p>
          </p:txBody>
        </p:sp>
        <p:sp>
          <p:nvSpPr>
            <p:cNvPr id="25" name="文本框 24">
              <a:extLst>
                <a:ext uri="{FF2B5EF4-FFF2-40B4-BE49-F238E27FC236}">
                  <a16:creationId xmlns:a16="http://schemas.microsoft.com/office/drawing/2014/main" id="{4AD4F333-1928-D88E-AA6E-2F8D03CA14A3}"/>
                </a:ext>
              </a:extLst>
            </p:cNvPr>
            <p:cNvSpPr txBox="1"/>
            <p:nvPr/>
          </p:nvSpPr>
          <p:spPr>
            <a:xfrm>
              <a:off x="7500097" y="5187057"/>
              <a:ext cx="1600200" cy="307777"/>
            </a:xfrm>
            <a:prstGeom prst="rect">
              <a:avLst/>
            </a:prstGeom>
            <a:noFill/>
          </p:spPr>
          <p:txBody>
            <a:bodyPr wrap="square">
              <a:spAutoFit/>
            </a:bodyPr>
            <a:lstStyle/>
            <a:p>
              <a:r>
                <a:rPr kumimoji="1" lang="zh-CN" altLang="en-US" sz="1400" dirty="0"/>
                <a:t>低频信息：轮廓</a:t>
              </a:r>
              <a:endParaRPr lang="zh-CN" altLang="en-US" sz="1400" dirty="0"/>
            </a:p>
          </p:txBody>
        </p:sp>
      </p:grpSp>
      <p:sp>
        <p:nvSpPr>
          <p:cNvPr id="27" name="文本框 26">
            <a:extLst>
              <a:ext uri="{FF2B5EF4-FFF2-40B4-BE49-F238E27FC236}">
                <a16:creationId xmlns:a16="http://schemas.microsoft.com/office/drawing/2014/main" id="{CAA6E880-D978-4136-C859-6242BC4FE9ED}"/>
              </a:ext>
            </a:extLst>
          </p:cNvPr>
          <p:cNvSpPr txBox="1"/>
          <p:nvPr/>
        </p:nvSpPr>
        <p:spPr>
          <a:xfrm>
            <a:off x="0" y="6479931"/>
            <a:ext cx="1255472"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en" altLang="zh-CN" sz="800" b="0" i="0" u="none" strike="noStrike" dirty="0">
                <a:solidFill>
                  <a:srgbClr val="121212"/>
                </a:solidFill>
                <a:effectLst/>
                <a:latin typeface="-apple-system"/>
              </a:rPr>
              <a:t>K-space Explorer</a:t>
            </a:r>
            <a:r>
              <a:rPr lang="en-US" altLang="zh-CN" sz="800" b="0" i="0" u="none" strike="noStrike" dirty="0">
                <a:solidFill>
                  <a:srgbClr val="121212"/>
                </a:solidFill>
                <a:effectLst/>
                <a:latin typeface="-apple-system"/>
              </a:rPr>
              <a:t>,</a:t>
            </a:r>
            <a:r>
              <a:rPr lang="zh-CN" altLang="en-US" sz="800" b="0" i="0" u="none" strike="noStrike" dirty="0">
                <a:solidFill>
                  <a:srgbClr val="121212"/>
                </a:solidFill>
                <a:effectLst/>
                <a:latin typeface="-apple-system"/>
              </a:rPr>
              <a:t> </a:t>
            </a:r>
            <a:r>
              <a:rPr lang="en-US" altLang="zh-CN" sz="800" b="0" i="0" u="none" strike="noStrike" dirty="0" err="1">
                <a:solidFill>
                  <a:srgbClr val="121212"/>
                </a:solidFill>
                <a:effectLst/>
                <a:latin typeface="-apple-system"/>
              </a:rPr>
              <a:t>birogeri</a:t>
            </a:r>
            <a:endParaRPr lang="en" altLang="zh-CN" sz="800" b="0" i="0" u="none" strike="noStrike" dirty="0">
              <a:solidFill>
                <a:srgbClr val="121212"/>
              </a:solidFill>
              <a:effectLst/>
              <a:latin typeface="-apple-system"/>
            </a:endParaRPr>
          </a:p>
        </p:txBody>
      </p:sp>
    </p:spTree>
    <p:extLst>
      <p:ext uri="{BB962C8B-B14F-4D97-AF65-F5344CB8AC3E}">
        <p14:creationId xmlns:p14="http://schemas.microsoft.com/office/powerpoint/2010/main" val="2716651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3F7A3-B920-9EBA-3240-547BC5DA88E3}"/>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a:t>
            </a:r>
            <a:r>
              <a:rPr kumimoji="1" lang="zh-CN" altLang="en-US" dirty="0"/>
              <a:t>全采样</a:t>
            </a:r>
          </a:p>
        </p:txBody>
      </p:sp>
      <p:sp>
        <p:nvSpPr>
          <p:cNvPr id="4" name="灯片编号占位符 3">
            <a:extLst>
              <a:ext uri="{FF2B5EF4-FFF2-40B4-BE49-F238E27FC236}">
                <a16:creationId xmlns:a16="http://schemas.microsoft.com/office/drawing/2014/main" id="{02C61321-5932-84B6-EFFF-77A7CB2CD132}"/>
              </a:ext>
            </a:extLst>
          </p:cNvPr>
          <p:cNvSpPr>
            <a:spLocks noGrp="1"/>
          </p:cNvSpPr>
          <p:nvPr>
            <p:ph type="sldNum" sz="quarter" idx="4"/>
          </p:nvPr>
        </p:nvSpPr>
        <p:spPr/>
        <p:txBody>
          <a:bodyPr/>
          <a:lstStyle/>
          <a:p>
            <a:fld id="{2DA208CA-87DC-4215-820F-FC39CE0A3630}" type="slidenum">
              <a:rPr lang="zh-CN" altLang="en-US" smtClean="0"/>
              <a:pPr/>
              <a:t>17</a:t>
            </a:fld>
            <a:endParaRPr lang="zh-CN" altLang="en-US" dirty="0"/>
          </a:p>
        </p:txBody>
      </p:sp>
      <p:grpSp>
        <p:nvGrpSpPr>
          <p:cNvPr id="14" name="组合 13">
            <a:extLst>
              <a:ext uri="{FF2B5EF4-FFF2-40B4-BE49-F238E27FC236}">
                <a16:creationId xmlns:a16="http://schemas.microsoft.com/office/drawing/2014/main" id="{04691AAD-0AE9-9654-092F-0C0815EFF148}"/>
              </a:ext>
            </a:extLst>
          </p:cNvPr>
          <p:cNvGrpSpPr/>
          <p:nvPr/>
        </p:nvGrpSpPr>
        <p:grpSpPr>
          <a:xfrm>
            <a:off x="2516248" y="1866338"/>
            <a:ext cx="4111503" cy="1080000"/>
            <a:chOff x="1057429" y="1297494"/>
            <a:chExt cx="4111503" cy="1080000"/>
          </a:xfrm>
        </p:grpSpPr>
        <p:sp>
          <p:nvSpPr>
            <p:cNvPr id="8" name="文本框 7">
              <a:extLst>
                <a:ext uri="{FF2B5EF4-FFF2-40B4-BE49-F238E27FC236}">
                  <a16:creationId xmlns:a16="http://schemas.microsoft.com/office/drawing/2014/main" id="{844C9FAD-B69A-6680-73FC-0A2E810AC1BC}"/>
                </a:ext>
              </a:extLst>
            </p:cNvPr>
            <p:cNvSpPr txBox="1"/>
            <p:nvPr/>
          </p:nvSpPr>
          <p:spPr>
            <a:xfrm>
              <a:off x="2061992" y="1483551"/>
              <a:ext cx="3106940" cy="707886"/>
            </a:xfrm>
            <a:prstGeom prst="rect">
              <a:avLst/>
            </a:prstGeom>
            <a:noFill/>
          </p:spPr>
          <p:txBody>
            <a:bodyPr wrap="none" rtlCol="0">
              <a:spAutoFit/>
            </a:bodyPr>
            <a:lstStyle/>
            <a:p>
              <a:r>
                <a:rPr kumimoji="1" lang="en-US" altLang="zh-CN" sz="4000" dirty="0"/>
                <a:t>=DFT(</a:t>
              </a:r>
              <a:r>
                <a:rPr kumimoji="1" lang="zh-CN" altLang="en-US" sz="4000" dirty="0"/>
                <a:t>        </a:t>
              </a:r>
              <a:r>
                <a:rPr kumimoji="1" lang="en-US" altLang="zh-CN" sz="4000" dirty="0"/>
                <a:t>)</a:t>
              </a:r>
              <a:r>
                <a:rPr kumimoji="1" lang="zh-CN" altLang="en-US" sz="4000" dirty="0"/>
                <a:t> </a:t>
              </a:r>
            </a:p>
          </p:txBody>
        </p:sp>
        <p:pic>
          <p:nvPicPr>
            <p:cNvPr id="9" name="图片 8">
              <a:extLst>
                <a:ext uri="{FF2B5EF4-FFF2-40B4-BE49-F238E27FC236}">
                  <a16:creationId xmlns:a16="http://schemas.microsoft.com/office/drawing/2014/main" id="{190A2419-9804-2DB2-116B-1E5962F5FC45}"/>
                </a:ext>
              </a:extLst>
            </p:cNvPr>
            <p:cNvPicPr>
              <a:picLocks noChangeAspect="1"/>
            </p:cNvPicPr>
            <p:nvPr/>
          </p:nvPicPr>
          <p:blipFill>
            <a:blip r:embed="rId4"/>
            <a:stretch>
              <a:fillRect/>
            </a:stretch>
          </p:blipFill>
          <p:spPr>
            <a:xfrm>
              <a:off x="3657599" y="1297494"/>
              <a:ext cx="1068904" cy="1080000"/>
            </a:xfrm>
            <a:prstGeom prst="rect">
              <a:avLst/>
            </a:prstGeom>
          </p:spPr>
        </p:pic>
        <p:pic>
          <p:nvPicPr>
            <p:cNvPr id="10" name="图片 9">
              <a:extLst>
                <a:ext uri="{FF2B5EF4-FFF2-40B4-BE49-F238E27FC236}">
                  <a16:creationId xmlns:a16="http://schemas.microsoft.com/office/drawing/2014/main" id="{39B78B3F-4609-3B4A-FFA8-1FA7C51AE87B}"/>
                </a:ext>
              </a:extLst>
            </p:cNvPr>
            <p:cNvPicPr>
              <a:picLocks noChangeAspect="1"/>
            </p:cNvPicPr>
            <p:nvPr/>
          </p:nvPicPr>
          <p:blipFill>
            <a:blip r:embed="rId5"/>
            <a:stretch>
              <a:fillRect/>
            </a:stretch>
          </p:blipFill>
          <p:spPr>
            <a:xfrm>
              <a:off x="1057429" y="1297494"/>
              <a:ext cx="1080000" cy="1080000"/>
            </a:xfrm>
            <a:prstGeom prst="rect">
              <a:avLst/>
            </a:prstGeom>
          </p:spPr>
        </p:pic>
      </p:grpSp>
      <p:grpSp>
        <p:nvGrpSpPr>
          <p:cNvPr id="31" name="组合 30">
            <a:extLst>
              <a:ext uri="{FF2B5EF4-FFF2-40B4-BE49-F238E27FC236}">
                <a16:creationId xmlns:a16="http://schemas.microsoft.com/office/drawing/2014/main" id="{0FC3DF6E-7EC9-71FB-E131-87E080F8F3F3}"/>
              </a:ext>
            </a:extLst>
          </p:cNvPr>
          <p:cNvGrpSpPr/>
          <p:nvPr/>
        </p:nvGrpSpPr>
        <p:grpSpPr>
          <a:xfrm>
            <a:off x="2944048" y="3683063"/>
            <a:ext cx="224400" cy="1828800"/>
            <a:chOff x="6019800" y="2209800"/>
            <a:chExt cx="224400" cy="1828800"/>
          </a:xfrm>
        </p:grpSpPr>
        <p:sp>
          <p:nvSpPr>
            <p:cNvPr id="17" name="矩形 16">
              <a:extLst>
                <a:ext uri="{FF2B5EF4-FFF2-40B4-BE49-F238E27FC236}">
                  <a16:creationId xmlns:a16="http://schemas.microsoft.com/office/drawing/2014/main" id="{CC324813-68EB-BB0B-4351-A837CF6A77E8}"/>
                </a:ext>
              </a:extLst>
            </p:cNvPr>
            <p:cNvSpPr/>
            <p:nvPr/>
          </p:nvSpPr>
          <p:spPr bwMode="auto">
            <a:xfrm>
              <a:off x="6096000" y="2209800"/>
              <a:ext cx="72000" cy="72000"/>
            </a:xfrm>
            <a:prstGeom prst="rect">
              <a:avLst/>
            </a:prstGeom>
            <a:solidFill>
              <a:schemeClr val="bg2"/>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8" name="矩形 17">
              <a:extLst>
                <a:ext uri="{FF2B5EF4-FFF2-40B4-BE49-F238E27FC236}">
                  <a16:creationId xmlns:a16="http://schemas.microsoft.com/office/drawing/2014/main" id="{E888682F-D9C6-A98F-1624-C2FAE3AF680E}"/>
                </a:ext>
              </a:extLst>
            </p:cNvPr>
            <p:cNvSpPr/>
            <p:nvPr/>
          </p:nvSpPr>
          <p:spPr bwMode="auto">
            <a:xfrm>
              <a:off x="6096000" y="2362200"/>
              <a:ext cx="72000" cy="72000"/>
            </a:xfrm>
            <a:prstGeom prst="rect">
              <a:avLst/>
            </a:prstGeom>
            <a:solidFill>
              <a:schemeClr val="accent4">
                <a:lumMod val="65000"/>
                <a:lumOff val="35000"/>
              </a:schemeClr>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9" name="矩形 18">
              <a:extLst>
                <a:ext uri="{FF2B5EF4-FFF2-40B4-BE49-F238E27FC236}">
                  <a16:creationId xmlns:a16="http://schemas.microsoft.com/office/drawing/2014/main" id="{99F1FB72-44E1-CB3D-9247-EFB769CD1DDC}"/>
                </a:ext>
              </a:extLst>
            </p:cNvPr>
            <p:cNvSpPr/>
            <p:nvPr/>
          </p:nvSpPr>
          <p:spPr bwMode="auto">
            <a:xfrm>
              <a:off x="6096000" y="25146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0" name="矩形 19">
              <a:extLst>
                <a:ext uri="{FF2B5EF4-FFF2-40B4-BE49-F238E27FC236}">
                  <a16:creationId xmlns:a16="http://schemas.microsoft.com/office/drawing/2014/main" id="{DC6A12E4-27F0-B591-C51D-6F850E2F9389}"/>
                </a:ext>
              </a:extLst>
            </p:cNvPr>
            <p:cNvSpPr/>
            <p:nvPr/>
          </p:nvSpPr>
          <p:spPr bwMode="auto">
            <a:xfrm>
              <a:off x="6096000" y="26670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1" name="矩形 20">
              <a:extLst>
                <a:ext uri="{FF2B5EF4-FFF2-40B4-BE49-F238E27FC236}">
                  <a16:creationId xmlns:a16="http://schemas.microsoft.com/office/drawing/2014/main" id="{0157C765-406A-0121-3E71-26217054342D}"/>
                </a:ext>
              </a:extLst>
            </p:cNvPr>
            <p:cNvSpPr/>
            <p:nvPr/>
          </p:nvSpPr>
          <p:spPr bwMode="auto">
            <a:xfrm>
              <a:off x="6096000" y="2819400"/>
              <a:ext cx="72000" cy="72000"/>
            </a:xfrm>
            <a:prstGeom prst="rect">
              <a:avLst/>
            </a:prstGeom>
            <a:solidFill>
              <a:schemeClr val="tx2">
                <a:lumMod val="65000"/>
                <a:lumOff val="35000"/>
              </a:schemeClr>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2" name="矩形 21">
              <a:extLst>
                <a:ext uri="{FF2B5EF4-FFF2-40B4-BE49-F238E27FC236}">
                  <a16:creationId xmlns:a16="http://schemas.microsoft.com/office/drawing/2014/main" id="{851C566A-1D25-0476-5D29-942239DC7F36}"/>
                </a:ext>
              </a:extLst>
            </p:cNvPr>
            <p:cNvSpPr/>
            <p:nvPr/>
          </p:nvSpPr>
          <p:spPr bwMode="auto">
            <a:xfrm>
              <a:off x="6096000" y="29718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3" name="矩形 22">
              <a:extLst>
                <a:ext uri="{FF2B5EF4-FFF2-40B4-BE49-F238E27FC236}">
                  <a16:creationId xmlns:a16="http://schemas.microsoft.com/office/drawing/2014/main" id="{02C7DB33-EF92-5523-12B5-B318B172B8DD}"/>
                </a:ext>
              </a:extLst>
            </p:cNvPr>
            <p:cNvSpPr/>
            <p:nvPr/>
          </p:nvSpPr>
          <p:spPr bwMode="auto">
            <a:xfrm>
              <a:off x="6096000" y="3204600"/>
              <a:ext cx="72000" cy="72000"/>
            </a:xfrm>
            <a:prstGeom prst="rect">
              <a:avLst/>
            </a:prstGeom>
            <a:solidFill>
              <a:schemeClr val="accent4">
                <a:lumMod val="50000"/>
                <a:lumOff val="50000"/>
              </a:schemeClr>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4" name="矩形 23">
              <a:extLst>
                <a:ext uri="{FF2B5EF4-FFF2-40B4-BE49-F238E27FC236}">
                  <a16:creationId xmlns:a16="http://schemas.microsoft.com/office/drawing/2014/main" id="{6E4BEAEC-D996-367E-67EF-57858A7BDB22}"/>
                </a:ext>
              </a:extLst>
            </p:cNvPr>
            <p:cNvSpPr/>
            <p:nvPr/>
          </p:nvSpPr>
          <p:spPr bwMode="auto">
            <a:xfrm>
              <a:off x="6096000" y="33570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5" name="矩形 24">
              <a:extLst>
                <a:ext uri="{FF2B5EF4-FFF2-40B4-BE49-F238E27FC236}">
                  <a16:creationId xmlns:a16="http://schemas.microsoft.com/office/drawing/2014/main" id="{9CC33F62-DDE0-0EFB-F4EC-2C2EB7F6CB12}"/>
                </a:ext>
              </a:extLst>
            </p:cNvPr>
            <p:cNvSpPr/>
            <p:nvPr/>
          </p:nvSpPr>
          <p:spPr bwMode="auto">
            <a:xfrm>
              <a:off x="6096000" y="3509400"/>
              <a:ext cx="72000" cy="72000"/>
            </a:xfrm>
            <a:prstGeom prst="rect">
              <a:avLst/>
            </a:prstGeom>
            <a:solidFill>
              <a:schemeClr val="accent3">
                <a:lumMod val="50000"/>
              </a:schemeClr>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6" name="矩形 25">
              <a:extLst>
                <a:ext uri="{FF2B5EF4-FFF2-40B4-BE49-F238E27FC236}">
                  <a16:creationId xmlns:a16="http://schemas.microsoft.com/office/drawing/2014/main" id="{8F988B2C-9D8B-83F8-96C7-D7D91E1A4B02}"/>
                </a:ext>
              </a:extLst>
            </p:cNvPr>
            <p:cNvSpPr/>
            <p:nvPr/>
          </p:nvSpPr>
          <p:spPr bwMode="auto">
            <a:xfrm>
              <a:off x="6096000" y="3661800"/>
              <a:ext cx="72000" cy="72000"/>
            </a:xfrm>
            <a:prstGeom prst="rect">
              <a:avLst/>
            </a:prstGeom>
            <a:solidFill>
              <a:schemeClr val="bg1">
                <a:lumMod val="65000"/>
              </a:schemeClr>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7" name="矩形 26">
              <a:extLst>
                <a:ext uri="{FF2B5EF4-FFF2-40B4-BE49-F238E27FC236}">
                  <a16:creationId xmlns:a16="http://schemas.microsoft.com/office/drawing/2014/main" id="{0344537B-908D-271F-8EDA-855D93DC2D86}"/>
                </a:ext>
              </a:extLst>
            </p:cNvPr>
            <p:cNvSpPr/>
            <p:nvPr/>
          </p:nvSpPr>
          <p:spPr bwMode="auto">
            <a:xfrm>
              <a:off x="6096000" y="38142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8" name="矩形 27">
              <a:extLst>
                <a:ext uri="{FF2B5EF4-FFF2-40B4-BE49-F238E27FC236}">
                  <a16:creationId xmlns:a16="http://schemas.microsoft.com/office/drawing/2014/main" id="{3ED5D458-F3E9-ECAA-9044-7B2FEF6E4EAE}"/>
                </a:ext>
              </a:extLst>
            </p:cNvPr>
            <p:cNvSpPr/>
            <p:nvPr/>
          </p:nvSpPr>
          <p:spPr bwMode="auto">
            <a:xfrm>
              <a:off x="6096000" y="39666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0" name="文本框 29">
              <a:extLst>
                <a:ext uri="{FF2B5EF4-FFF2-40B4-BE49-F238E27FC236}">
                  <a16:creationId xmlns:a16="http://schemas.microsoft.com/office/drawing/2014/main" id="{FDE74CEB-4EA6-41B3-8822-0E48CFB50D83}"/>
                </a:ext>
              </a:extLst>
            </p:cNvPr>
            <p:cNvSpPr txBox="1"/>
            <p:nvPr/>
          </p:nvSpPr>
          <p:spPr>
            <a:xfrm>
              <a:off x="6019800" y="2953768"/>
              <a:ext cx="224400" cy="276999"/>
            </a:xfrm>
            <a:prstGeom prst="rect">
              <a:avLst/>
            </a:prstGeom>
            <a:noFill/>
          </p:spPr>
          <p:txBody>
            <a:bodyPr wrap="square" rtlCol="0">
              <a:spAutoFit/>
            </a:bodyPr>
            <a:lstStyle/>
            <a:p>
              <a:r>
                <a:rPr kumimoji="1" lang="en-US" altLang="zh-CN" sz="1200" dirty="0"/>
                <a:t>…</a:t>
              </a:r>
              <a:endParaRPr kumimoji="1" lang="zh-CN" altLang="en-US" sz="1200" dirty="0"/>
            </a:p>
          </p:txBody>
        </p:sp>
      </p:grpSp>
      <p:sp>
        <p:nvSpPr>
          <p:cNvPr id="33" name="文本框 32">
            <a:extLst>
              <a:ext uri="{FF2B5EF4-FFF2-40B4-BE49-F238E27FC236}">
                <a16:creationId xmlns:a16="http://schemas.microsoft.com/office/drawing/2014/main" id="{87CFD4AD-75A6-3BE3-6207-56F9CF0649BD}"/>
              </a:ext>
            </a:extLst>
          </p:cNvPr>
          <p:cNvSpPr txBox="1"/>
          <p:nvPr/>
        </p:nvSpPr>
        <p:spPr>
          <a:xfrm>
            <a:off x="3352800" y="4311608"/>
            <a:ext cx="759461" cy="461665"/>
          </a:xfrm>
          <a:prstGeom prst="rect">
            <a:avLst/>
          </a:prstGeom>
          <a:noFill/>
        </p:spPr>
        <p:txBody>
          <a:bodyPr wrap="square">
            <a:spAutoFit/>
          </a:bodyPr>
          <a:lstStyle/>
          <a:p>
            <a:r>
              <a:rPr kumimoji="1" lang="en-US" altLang="zh-CN" sz="2400" dirty="0"/>
              <a:t>=</a:t>
            </a:r>
            <a:endParaRPr lang="zh-CN" altLang="en-US" dirty="0"/>
          </a:p>
        </p:txBody>
      </p:sp>
      <p:grpSp>
        <p:nvGrpSpPr>
          <p:cNvPr id="35" name="组合 34">
            <a:extLst>
              <a:ext uri="{FF2B5EF4-FFF2-40B4-BE49-F238E27FC236}">
                <a16:creationId xmlns:a16="http://schemas.microsoft.com/office/drawing/2014/main" id="{189A5F58-210E-E9EF-B0B8-E9F0B9C50F03}"/>
              </a:ext>
            </a:extLst>
          </p:cNvPr>
          <p:cNvGrpSpPr/>
          <p:nvPr/>
        </p:nvGrpSpPr>
        <p:grpSpPr>
          <a:xfrm>
            <a:off x="6373347" y="3683063"/>
            <a:ext cx="224400" cy="1828800"/>
            <a:chOff x="6019800" y="2209800"/>
            <a:chExt cx="224400" cy="1828800"/>
          </a:xfrm>
        </p:grpSpPr>
        <p:sp>
          <p:nvSpPr>
            <p:cNvPr id="36" name="矩形 35">
              <a:extLst>
                <a:ext uri="{FF2B5EF4-FFF2-40B4-BE49-F238E27FC236}">
                  <a16:creationId xmlns:a16="http://schemas.microsoft.com/office/drawing/2014/main" id="{F3515AEC-3F69-C45C-8F8B-3F04880E6464}"/>
                </a:ext>
              </a:extLst>
            </p:cNvPr>
            <p:cNvSpPr/>
            <p:nvPr/>
          </p:nvSpPr>
          <p:spPr bwMode="auto">
            <a:xfrm>
              <a:off x="6096000" y="2209800"/>
              <a:ext cx="72000" cy="72000"/>
            </a:xfrm>
            <a:prstGeom prst="rect">
              <a:avLst/>
            </a:prstGeom>
            <a:solidFill>
              <a:schemeClr val="tx2"/>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7" name="矩形 36">
              <a:extLst>
                <a:ext uri="{FF2B5EF4-FFF2-40B4-BE49-F238E27FC236}">
                  <a16:creationId xmlns:a16="http://schemas.microsoft.com/office/drawing/2014/main" id="{2DCA1CBB-919A-BD6D-E8B5-F394DC659E69}"/>
                </a:ext>
              </a:extLst>
            </p:cNvPr>
            <p:cNvSpPr/>
            <p:nvPr/>
          </p:nvSpPr>
          <p:spPr bwMode="auto">
            <a:xfrm>
              <a:off x="6096000" y="2362200"/>
              <a:ext cx="72000" cy="72000"/>
            </a:xfrm>
            <a:prstGeom prst="rect">
              <a:avLst/>
            </a:prstGeom>
            <a:solidFill>
              <a:schemeClr val="tx2"/>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8" name="矩形 37">
              <a:extLst>
                <a:ext uri="{FF2B5EF4-FFF2-40B4-BE49-F238E27FC236}">
                  <a16:creationId xmlns:a16="http://schemas.microsoft.com/office/drawing/2014/main" id="{23205933-91F1-CDDE-B852-FE338E1B40F2}"/>
                </a:ext>
              </a:extLst>
            </p:cNvPr>
            <p:cNvSpPr/>
            <p:nvPr/>
          </p:nvSpPr>
          <p:spPr bwMode="auto">
            <a:xfrm>
              <a:off x="6096000" y="25146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9" name="矩形 38">
              <a:extLst>
                <a:ext uri="{FF2B5EF4-FFF2-40B4-BE49-F238E27FC236}">
                  <a16:creationId xmlns:a16="http://schemas.microsoft.com/office/drawing/2014/main" id="{44DC9EEA-AC03-B082-80CA-81B3E13AE32D}"/>
                </a:ext>
              </a:extLst>
            </p:cNvPr>
            <p:cNvSpPr/>
            <p:nvPr/>
          </p:nvSpPr>
          <p:spPr bwMode="auto">
            <a:xfrm>
              <a:off x="6096000" y="26670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0" name="矩形 39">
              <a:extLst>
                <a:ext uri="{FF2B5EF4-FFF2-40B4-BE49-F238E27FC236}">
                  <a16:creationId xmlns:a16="http://schemas.microsoft.com/office/drawing/2014/main" id="{D47F275E-4C26-959E-39CE-6071D918B2A8}"/>
                </a:ext>
              </a:extLst>
            </p:cNvPr>
            <p:cNvSpPr/>
            <p:nvPr/>
          </p:nvSpPr>
          <p:spPr bwMode="auto">
            <a:xfrm>
              <a:off x="6096000" y="2819400"/>
              <a:ext cx="72000" cy="72000"/>
            </a:xfrm>
            <a:prstGeom prst="rect">
              <a:avLst/>
            </a:prstGeom>
            <a:solidFill>
              <a:schemeClr val="tx2"/>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1" name="矩形 40">
              <a:extLst>
                <a:ext uri="{FF2B5EF4-FFF2-40B4-BE49-F238E27FC236}">
                  <a16:creationId xmlns:a16="http://schemas.microsoft.com/office/drawing/2014/main" id="{45044DD7-8D78-AC24-1FF8-C3C14C0BBF1B}"/>
                </a:ext>
              </a:extLst>
            </p:cNvPr>
            <p:cNvSpPr/>
            <p:nvPr/>
          </p:nvSpPr>
          <p:spPr bwMode="auto">
            <a:xfrm>
              <a:off x="6096000" y="29718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2" name="矩形 41">
              <a:extLst>
                <a:ext uri="{FF2B5EF4-FFF2-40B4-BE49-F238E27FC236}">
                  <a16:creationId xmlns:a16="http://schemas.microsoft.com/office/drawing/2014/main" id="{8D813B24-DE21-FC77-FCC2-340360231091}"/>
                </a:ext>
              </a:extLst>
            </p:cNvPr>
            <p:cNvSpPr/>
            <p:nvPr/>
          </p:nvSpPr>
          <p:spPr bwMode="auto">
            <a:xfrm>
              <a:off x="6096000" y="3204600"/>
              <a:ext cx="72000" cy="72000"/>
            </a:xfrm>
            <a:prstGeom prst="rect">
              <a:avLst/>
            </a:prstGeom>
            <a:solidFill>
              <a:schemeClr val="accent4"/>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3" name="矩形 42">
              <a:extLst>
                <a:ext uri="{FF2B5EF4-FFF2-40B4-BE49-F238E27FC236}">
                  <a16:creationId xmlns:a16="http://schemas.microsoft.com/office/drawing/2014/main" id="{AEEB9402-901B-7292-C3AC-B43090602249}"/>
                </a:ext>
              </a:extLst>
            </p:cNvPr>
            <p:cNvSpPr/>
            <p:nvPr/>
          </p:nvSpPr>
          <p:spPr bwMode="auto">
            <a:xfrm>
              <a:off x="6096000" y="33570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4" name="矩形 43">
              <a:extLst>
                <a:ext uri="{FF2B5EF4-FFF2-40B4-BE49-F238E27FC236}">
                  <a16:creationId xmlns:a16="http://schemas.microsoft.com/office/drawing/2014/main" id="{7BBDCC4D-7924-EA2A-871B-260360E350C4}"/>
                </a:ext>
              </a:extLst>
            </p:cNvPr>
            <p:cNvSpPr/>
            <p:nvPr/>
          </p:nvSpPr>
          <p:spPr bwMode="auto">
            <a:xfrm>
              <a:off x="6096000" y="3509400"/>
              <a:ext cx="72000" cy="72000"/>
            </a:xfrm>
            <a:prstGeom prst="rect">
              <a:avLst/>
            </a:prstGeom>
            <a:solidFill>
              <a:schemeClr val="accent4"/>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5" name="矩形 44">
              <a:extLst>
                <a:ext uri="{FF2B5EF4-FFF2-40B4-BE49-F238E27FC236}">
                  <a16:creationId xmlns:a16="http://schemas.microsoft.com/office/drawing/2014/main" id="{37B7AAD6-210F-0504-DAA8-49DFF97602CA}"/>
                </a:ext>
              </a:extLst>
            </p:cNvPr>
            <p:cNvSpPr/>
            <p:nvPr/>
          </p:nvSpPr>
          <p:spPr bwMode="auto">
            <a:xfrm>
              <a:off x="6096000" y="3661800"/>
              <a:ext cx="72000" cy="72000"/>
            </a:xfrm>
            <a:prstGeom prst="rect">
              <a:avLst/>
            </a:prstGeom>
            <a:solidFill>
              <a:schemeClr val="accent4"/>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6" name="矩形 45">
              <a:extLst>
                <a:ext uri="{FF2B5EF4-FFF2-40B4-BE49-F238E27FC236}">
                  <a16:creationId xmlns:a16="http://schemas.microsoft.com/office/drawing/2014/main" id="{7B25634B-440B-F1FF-671E-D427F6F668DB}"/>
                </a:ext>
              </a:extLst>
            </p:cNvPr>
            <p:cNvSpPr/>
            <p:nvPr/>
          </p:nvSpPr>
          <p:spPr bwMode="auto">
            <a:xfrm>
              <a:off x="6096000" y="38142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7" name="矩形 46">
              <a:extLst>
                <a:ext uri="{FF2B5EF4-FFF2-40B4-BE49-F238E27FC236}">
                  <a16:creationId xmlns:a16="http://schemas.microsoft.com/office/drawing/2014/main" id="{2AA2FE7F-0BD9-8A0A-A5F7-653DD76B9C6F}"/>
                </a:ext>
              </a:extLst>
            </p:cNvPr>
            <p:cNvSpPr/>
            <p:nvPr/>
          </p:nvSpPr>
          <p:spPr bwMode="auto">
            <a:xfrm>
              <a:off x="6096000" y="39666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8" name="文本框 47">
              <a:extLst>
                <a:ext uri="{FF2B5EF4-FFF2-40B4-BE49-F238E27FC236}">
                  <a16:creationId xmlns:a16="http://schemas.microsoft.com/office/drawing/2014/main" id="{93929703-E6A5-EF4C-3F70-4021E7C4BD14}"/>
                </a:ext>
              </a:extLst>
            </p:cNvPr>
            <p:cNvSpPr txBox="1"/>
            <p:nvPr/>
          </p:nvSpPr>
          <p:spPr>
            <a:xfrm>
              <a:off x="6019800" y="2953768"/>
              <a:ext cx="224400" cy="276999"/>
            </a:xfrm>
            <a:prstGeom prst="rect">
              <a:avLst/>
            </a:prstGeom>
            <a:noFill/>
          </p:spPr>
          <p:txBody>
            <a:bodyPr wrap="square" rtlCol="0">
              <a:spAutoFit/>
            </a:bodyPr>
            <a:lstStyle/>
            <a:p>
              <a:r>
                <a:rPr kumimoji="1" lang="en-US" altLang="zh-CN" sz="1200" dirty="0"/>
                <a:t>…</a:t>
              </a:r>
              <a:endParaRPr kumimoji="1" lang="zh-CN" altLang="en-US" sz="1200" dirty="0"/>
            </a:p>
          </p:txBody>
        </p:sp>
      </p:grpSp>
      <p:grpSp>
        <p:nvGrpSpPr>
          <p:cNvPr id="57" name="组合 56">
            <a:extLst>
              <a:ext uri="{FF2B5EF4-FFF2-40B4-BE49-F238E27FC236}">
                <a16:creationId xmlns:a16="http://schemas.microsoft.com/office/drawing/2014/main" id="{E03DC6C8-3C7B-268A-4EAB-9AA02F5FB75F}"/>
              </a:ext>
            </a:extLst>
          </p:cNvPr>
          <p:cNvGrpSpPr/>
          <p:nvPr/>
        </p:nvGrpSpPr>
        <p:grpSpPr>
          <a:xfrm>
            <a:off x="4038600" y="3683063"/>
            <a:ext cx="2057400" cy="1879537"/>
            <a:chOff x="4038600" y="2616263"/>
            <a:chExt cx="2057400" cy="1879537"/>
          </a:xfrm>
        </p:grpSpPr>
        <p:sp>
          <p:nvSpPr>
            <p:cNvPr id="54" name="矩形 53">
              <a:extLst>
                <a:ext uri="{FF2B5EF4-FFF2-40B4-BE49-F238E27FC236}">
                  <a16:creationId xmlns:a16="http://schemas.microsoft.com/office/drawing/2014/main" id="{573E0B61-A4EE-1C0A-ABE0-1AC747B43020}"/>
                </a:ext>
              </a:extLst>
            </p:cNvPr>
            <p:cNvSpPr/>
            <p:nvPr/>
          </p:nvSpPr>
          <p:spPr bwMode="auto">
            <a:xfrm>
              <a:off x="4038600" y="2616263"/>
              <a:ext cx="2057400" cy="1879537"/>
            </a:xfrm>
            <a:prstGeom prst="rect">
              <a:avLst/>
            </a:prstGeom>
            <a:solidFill>
              <a:schemeClr val="bg1"/>
            </a:solidFill>
            <a:ln w="28575" cap="flat" cmpd="sng" algn="ctr">
              <a:solidFill>
                <a:schemeClr val="accent4"/>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56" name="文本框 55">
              <a:extLst>
                <a:ext uri="{FF2B5EF4-FFF2-40B4-BE49-F238E27FC236}">
                  <a16:creationId xmlns:a16="http://schemas.microsoft.com/office/drawing/2014/main" id="{2B0C6FE1-1BD3-9D29-5565-B14CD3F2644C}"/>
                </a:ext>
              </a:extLst>
            </p:cNvPr>
            <p:cNvSpPr txBox="1"/>
            <p:nvPr/>
          </p:nvSpPr>
          <p:spPr>
            <a:xfrm>
              <a:off x="4304178" y="2929341"/>
              <a:ext cx="1549213" cy="1200329"/>
            </a:xfrm>
            <a:prstGeom prst="rect">
              <a:avLst/>
            </a:prstGeom>
            <a:noFill/>
          </p:spPr>
          <p:txBody>
            <a:bodyPr wrap="square">
              <a:spAutoFit/>
            </a:bodyPr>
            <a:lstStyle/>
            <a:p>
              <a:r>
                <a:rPr kumimoji="1" lang="en-US" altLang="zh-CN" sz="2400" dirty="0"/>
                <a:t>Fourier</a:t>
              </a:r>
            </a:p>
            <a:p>
              <a:r>
                <a:rPr kumimoji="1" lang="en-US" altLang="zh-CN" dirty="0"/>
                <a:t>Encoding</a:t>
              </a:r>
            </a:p>
            <a:p>
              <a:r>
                <a:rPr kumimoji="1" lang="en-US" altLang="zh-CN" dirty="0"/>
                <a:t>Matrix</a:t>
              </a:r>
              <a:endParaRPr lang="zh-CN" altLang="en-US" dirty="0"/>
            </a:p>
          </p:txBody>
        </p:sp>
      </p:grpSp>
      <p:sp>
        <p:nvSpPr>
          <p:cNvPr id="60" name="文本框 59">
            <a:extLst>
              <a:ext uri="{FF2B5EF4-FFF2-40B4-BE49-F238E27FC236}">
                <a16:creationId xmlns:a16="http://schemas.microsoft.com/office/drawing/2014/main" id="{B1EA5186-E453-A09E-298E-6A8F9179B5A3}"/>
              </a:ext>
            </a:extLst>
          </p:cNvPr>
          <p:cNvSpPr txBox="1"/>
          <p:nvPr/>
        </p:nvSpPr>
        <p:spPr>
          <a:xfrm>
            <a:off x="2657879" y="5710535"/>
            <a:ext cx="796738" cy="461665"/>
          </a:xfrm>
          <a:prstGeom prst="rect">
            <a:avLst/>
          </a:prstGeom>
          <a:noFill/>
        </p:spPr>
        <p:txBody>
          <a:bodyPr wrap="square">
            <a:spAutoFit/>
          </a:bodyPr>
          <a:lstStyle/>
          <a:p>
            <a:r>
              <a:rPr kumimoji="1" lang="en-US" altLang="zh-CN" i="1" dirty="0"/>
              <a:t>k</a:t>
            </a:r>
            <a:endParaRPr lang="zh-CN" altLang="en-US" i="1" dirty="0"/>
          </a:p>
        </p:txBody>
      </p:sp>
      <p:sp>
        <p:nvSpPr>
          <p:cNvPr id="61" name="文本框 60">
            <a:extLst>
              <a:ext uri="{FF2B5EF4-FFF2-40B4-BE49-F238E27FC236}">
                <a16:creationId xmlns:a16="http://schemas.microsoft.com/office/drawing/2014/main" id="{C9873240-2C37-47FA-75EA-02F2D34D6F36}"/>
              </a:ext>
            </a:extLst>
          </p:cNvPr>
          <p:cNvSpPr txBox="1"/>
          <p:nvPr/>
        </p:nvSpPr>
        <p:spPr>
          <a:xfrm>
            <a:off x="4572000" y="5709611"/>
            <a:ext cx="796738" cy="461665"/>
          </a:xfrm>
          <a:prstGeom prst="rect">
            <a:avLst/>
          </a:prstGeom>
          <a:noFill/>
        </p:spPr>
        <p:txBody>
          <a:bodyPr wrap="square">
            <a:spAutoFit/>
          </a:bodyPr>
          <a:lstStyle/>
          <a:p>
            <a:r>
              <a:rPr kumimoji="1" lang="en-US" altLang="zh-CN" i="1" dirty="0"/>
              <a:t>E</a:t>
            </a:r>
            <a:endParaRPr lang="zh-CN" altLang="en-US" i="1" dirty="0"/>
          </a:p>
        </p:txBody>
      </p:sp>
      <p:sp>
        <p:nvSpPr>
          <p:cNvPr id="62" name="文本框 61">
            <a:extLst>
              <a:ext uri="{FF2B5EF4-FFF2-40B4-BE49-F238E27FC236}">
                <a16:creationId xmlns:a16="http://schemas.microsoft.com/office/drawing/2014/main" id="{7F0366E8-E949-14DC-DDBD-0DA0F63CA519}"/>
              </a:ext>
            </a:extLst>
          </p:cNvPr>
          <p:cNvSpPr txBox="1"/>
          <p:nvPr/>
        </p:nvSpPr>
        <p:spPr>
          <a:xfrm>
            <a:off x="3352800" y="5682839"/>
            <a:ext cx="759461" cy="461665"/>
          </a:xfrm>
          <a:prstGeom prst="rect">
            <a:avLst/>
          </a:prstGeom>
          <a:noFill/>
        </p:spPr>
        <p:txBody>
          <a:bodyPr wrap="square">
            <a:spAutoFit/>
          </a:bodyPr>
          <a:lstStyle/>
          <a:p>
            <a:r>
              <a:rPr kumimoji="1" lang="en-US" altLang="zh-CN" sz="2400" dirty="0"/>
              <a:t>=</a:t>
            </a:r>
            <a:endParaRPr lang="zh-CN" altLang="en-US" dirty="0"/>
          </a:p>
        </p:txBody>
      </p:sp>
      <p:sp>
        <p:nvSpPr>
          <p:cNvPr id="63" name="文本框 62">
            <a:extLst>
              <a:ext uri="{FF2B5EF4-FFF2-40B4-BE49-F238E27FC236}">
                <a16:creationId xmlns:a16="http://schemas.microsoft.com/office/drawing/2014/main" id="{C1CE842F-B2A0-3DAA-F601-4EA3C2282250}"/>
              </a:ext>
            </a:extLst>
          </p:cNvPr>
          <p:cNvSpPr txBox="1"/>
          <p:nvPr/>
        </p:nvSpPr>
        <p:spPr>
          <a:xfrm>
            <a:off x="6123178" y="5710535"/>
            <a:ext cx="796738" cy="461665"/>
          </a:xfrm>
          <a:prstGeom prst="rect">
            <a:avLst/>
          </a:prstGeom>
          <a:noFill/>
        </p:spPr>
        <p:txBody>
          <a:bodyPr wrap="square">
            <a:spAutoFit/>
          </a:bodyPr>
          <a:lstStyle/>
          <a:p>
            <a:r>
              <a:rPr kumimoji="1" lang="en-US" altLang="zh-CN" i="1" dirty="0"/>
              <a:t>x</a:t>
            </a:r>
            <a:endParaRPr lang="zh-CN" altLang="en-US" i="1" dirty="0"/>
          </a:p>
        </p:txBody>
      </p:sp>
      <p:sp>
        <p:nvSpPr>
          <p:cNvPr id="64" name="文本框 63">
            <a:extLst>
              <a:ext uri="{FF2B5EF4-FFF2-40B4-BE49-F238E27FC236}">
                <a16:creationId xmlns:a16="http://schemas.microsoft.com/office/drawing/2014/main" id="{BC64A1F9-819F-0B09-E31B-7A8AD7409A33}"/>
              </a:ext>
            </a:extLst>
          </p:cNvPr>
          <p:cNvSpPr txBox="1"/>
          <p:nvPr/>
        </p:nvSpPr>
        <p:spPr>
          <a:xfrm>
            <a:off x="5357987" y="5620584"/>
            <a:ext cx="759461" cy="461665"/>
          </a:xfrm>
          <a:prstGeom prst="rect">
            <a:avLst/>
          </a:prstGeom>
          <a:noFill/>
        </p:spPr>
        <p:txBody>
          <a:bodyPr wrap="square">
            <a:spAutoFit/>
          </a:bodyPr>
          <a:lstStyle/>
          <a:p>
            <a:r>
              <a:rPr kumimoji="1" lang="en-US" altLang="zh-CN" sz="2400" dirty="0"/>
              <a:t>.</a:t>
            </a:r>
            <a:endParaRPr lang="zh-CN" altLang="en-US" dirty="0"/>
          </a:p>
        </p:txBody>
      </p:sp>
      <p:sp>
        <p:nvSpPr>
          <p:cNvPr id="67" name="文本框 66">
            <a:extLst>
              <a:ext uri="{FF2B5EF4-FFF2-40B4-BE49-F238E27FC236}">
                <a16:creationId xmlns:a16="http://schemas.microsoft.com/office/drawing/2014/main" id="{6A2BF30B-DD39-F553-A7BA-B16A18FBB6C8}"/>
              </a:ext>
            </a:extLst>
          </p:cNvPr>
          <p:cNvSpPr txBox="1"/>
          <p:nvPr/>
        </p:nvSpPr>
        <p:spPr>
          <a:xfrm>
            <a:off x="1098065" y="2209800"/>
            <a:ext cx="1009372" cy="461665"/>
          </a:xfrm>
          <a:prstGeom prst="rect">
            <a:avLst/>
          </a:prstGeom>
          <a:noFill/>
        </p:spPr>
        <p:txBody>
          <a:bodyPr wrap="square">
            <a:spAutoFit/>
          </a:bodyPr>
          <a:lstStyle/>
          <a:p>
            <a:r>
              <a:rPr kumimoji="1" lang="en-US" altLang="zh-CN" dirty="0"/>
              <a:t>M</a:t>
            </a:r>
            <a:r>
              <a:rPr kumimoji="1" lang="zh-CN" altLang="en-US" dirty="0"/>
              <a:t> </a:t>
            </a:r>
            <a:r>
              <a:rPr kumimoji="1" lang="en-US" altLang="zh-CN" dirty="0"/>
              <a:t>x</a:t>
            </a:r>
            <a:r>
              <a:rPr kumimoji="1" lang="zh-CN" altLang="en-US" dirty="0"/>
              <a:t> </a:t>
            </a:r>
            <a:r>
              <a:rPr kumimoji="1" lang="en-US" altLang="zh-CN" dirty="0"/>
              <a:t>N</a:t>
            </a:r>
            <a:endParaRPr lang="zh-CN" altLang="en-US" dirty="0"/>
          </a:p>
        </p:txBody>
      </p:sp>
      <p:sp>
        <p:nvSpPr>
          <p:cNvPr id="68" name="文本框 67">
            <a:extLst>
              <a:ext uri="{FF2B5EF4-FFF2-40B4-BE49-F238E27FC236}">
                <a16:creationId xmlns:a16="http://schemas.microsoft.com/office/drawing/2014/main" id="{EE8B2FE3-45FB-91E0-F87B-CABF974C98EB}"/>
              </a:ext>
            </a:extLst>
          </p:cNvPr>
          <p:cNvSpPr txBox="1"/>
          <p:nvPr/>
        </p:nvSpPr>
        <p:spPr>
          <a:xfrm>
            <a:off x="6627751" y="2209799"/>
            <a:ext cx="1009372" cy="461665"/>
          </a:xfrm>
          <a:prstGeom prst="rect">
            <a:avLst/>
          </a:prstGeom>
          <a:noFill/>
        </p:spPr>
        <p:txBody>
          <a:bodyPr wrap="square">
            <a:spAutoFit/>
          </a:bodyPr>
          <a:lstStyle/>
          <a:p>
            <a:r>
              <a:rPr kumimoji="1" lang="en-US" altLang="zh-CN" dirty="0"/>
              <a:t>M</a:t>
            </a:r>
            <a:r>
              <a:rPr kumimoji="1" lang="zh-CN" altLang="en-US" dirty="0"/>
              <a:t> </a:t>
            </a:r>
            <a:r>
              <a:rPr kumimoji="1" lang="en-US" altLang="zh-CN" dirty="0"/>
              <a:t>x</a:t>
            </a:r>
            <a:r>
              <a:rPr kumimoji="1" lang="zh-CN" altLang="en-US" dirty="0"/>
              <a:t> </a:t>
            </a:r>
            <a:r>
              <a:rPr kumimoji="1" lang="en-US" altLang="zh-CN" dirty="0"/>
              <a:t>N</a:t>
            </a:r>
            <a:endParaRPr lang="zh-CN" altLang="en-US" dirty="0"/>
          </a:p>
        </p:txBody>
      </p:sp>
      <p:sp>
        <p:nvSpPr>
          <p:cNvPr id="69" name="文本框 68">
            <a:extLst>
              <a:ext uri="{FF2B5EF4-FFF2-40B4-BE49-F238E27FC236}">
                <a16:creationId xmlns:a16="http://schemas.microsoft.com/office/drawing/2014/main" id="{76E5327F-B6E9-5E7D-C199-71E644BC18AA}"/>
              </a:ext>
            </a:extLst>
          </p:cNvPr>
          <p:cNvSpPr txBox="1"/>
          <p:nvPr/>
        </p:nvSpPr>
        <p:spPr>
          <a:xfrm>
            <a:off x="1266633" y="4328663"/>
            <a:ext cx="1162178" cy="461665"/>
          </a:xfrm>
          <a:prstGeom prst="rect">
            <a:avLst/>
          </a:prstGeom>
          <a:noFill/>
        </p:spPr>
        <p:txBody>
          <a:bodyPr wrap="square">
            <a:spAutoFit/>
          </a:bodyPr>
          <a:lstStyle/>
          <a:p>
            <a:r>
              <a:rPr kumimoji="1" lang="en-US" altLang="zh-CN" dirty="0"/>
              <a:t>MN</a:t>
            </a:r>
            <a:r>
              <a:rPr kumimoji="1" lang="zh-CN" altLang="en-US" dirty="0"/>
              <a:t> </a:t>
            </a:r>
            <a:r>
              <a:rPr kumimoji="1" lang="en-US" altLang="zh-CN" dirty="0"/>
              <a:t>x</a:t>
            </a:r>
            <a:r>
              <a:rPr kumimoji="1" lang="zh-CN" altLang="en-US" dirty="0"/>
              <a:t> </a:t>
            </a:r>
            <a:r>
              <a:rPr kumimoji="1" lang="en-US" altLang="zh-CN" dirty="0"/>
              <a:t>1</a:t>
            </a:r>
            <a:endParaRPr lang="zh-CN" altLang="en-US" dirty="0"/>
          </a:p>
        </p:txBody>
      </p:sp>
      <p:sp>
        <p:nvSpPr>
          <p:cNvPr id="70" name="文本框 69">
            <a:extLst>
              <a:ext uri="{FF2B5EF4-FFF2-40B4-BE49-F238E27FC236}">
                <a16:creationId xmlns:a16="http://schemas.microsoft.com/office/drawing/2014/main" id="{8848C539-8D1A-0C34-B620-18785646B119}"/>
              </a:ext>
            </a:extLst>
          </p:cNvPr>
          <p:cNvSpPr txBox="1"/>
          <p:nvPr/>
        </p:nvSpPr>
        <p:spPr>
          <a:xfrm>
            <a:off x="6875094" y="4360946"/>
            <a:ext cx="1162178" cy="461665"/>
          </a:xfrm>
          <a:prstGeom prst="rect">
            <a:avLst/>
          </a:prstGeom>
          <a:noFill/>
        </p:spPr>
        <p:txBody>
          <a:bodyPr wrap="square">
            <a:spAutoFit/>
          </a:bodyPr>
          <a:lstStyle/>
          <a:p>
            <a:r>
              <a:rPr kumimoji="1" lang="en-US" altLang="zh-CN" dirty="0"/>
              <a:t>MN</a:t>
            </a:r>
            <a:r>
              <a:rPr kumimoji="1" lang="zh-CN" altLang="en-US" dirty="0"/>
              <a:t> </a:t>
            </a:r>
            <a:r>
              <a:rPr kumimoji="1" lang="en-US" altLang="zh-CN" dirty="0"/>
              <a:t>x</a:t>
            </a:r>
            <a:r>
              <a:rPr kumimoji="1" lang="zh-CN" altLang="en-US" dirty="0"/>
              <a:t> </a:t>
            </a:r>
            <a:r>
              <a:rPr kumimoji="1" lang="en-US" altLang="zh-CN" dirty="0"/>
              <a:t>1</a:t>
            </a:r>
            <a:endParaRPr lang="zh-CN" altLang="en-US" dirty="0"/>
          </a:p>
        </p:txBody>
      </p:sp>
      <p:sp>
        <p:nvSpPr>
          <p:cNvPr id="71" name="内容占位符 2">
            <a:extLst>
              <a:ext uri="{FF2B5EF4-FFF2-40B4-BE49-F238E27FC236}">
                <a16:creationId xmlns:a16="http://schemas.microsoft.com/office/drawing/2014/main" id="{7F70FF1D-34AC-300B-970E-A93806C998F2}"/>
              </a:ext>
            </a:extLst>
          </p:cNvPr>
          <p:cNvSpPr>
            <a:spLocks noGrp="1"/>
          </p:cNvSpPr>
          <p:nvPr>
            <p:ph idx="1"/>
          </p:nvPr>
        </p:nvSpPr>
        <p:spPr>
          <a:xfrm>
            <a:off x="431800" y="1066801"/>
            <a:ext cx="8229600" cy="457200"/>
          </a:xfrm>
        </p:spPr>
        <p:txBody>
          <a:bodyPr/>
          <a:lstStyle/>
          <a:p>
            <a:r>
              <a:rPr kumimoji="1" lang="zh-CN" altLang="en-US" dirty="0"/>
              <a:t>前向模型</a:t>
            </a:r>
          </a:p>
        </p:txBody>
      </p:sp>
      <p:sp>
        <p:nvSpPr>
          <p:cNvPr id="3" name="文本框 2">
            <a:extLst>
              <a:ext uri="{FF2B5EF4-FFF2-40B4-BE49-F238E27FC236}">
                <a16:creationId xmlns:a16="http://schemas.microsoft.com/office/drawing/2014/main" id="{C913662C-D750-1C10-8E19-F96DBE9EFBDE}"/>
              </a:ext>
            </a:extLst>
          </p:cNvPr>
          <p:cNvSpPr txBox="1"/>
          <p:nvPr/>
        </p:nvSpPr>
        <p:spPr>
          <a:xfrm>
            <a:off x="4335244" y="3151244"/>
            <a:ext cx="1464111" cy="461665"/>
          </a:xfrm>
          <a:prstGeom prst="rect">
            <a:avLst/>
          </a:prstGeom>
          <a:noFill/>
        </p:spPr>
        <p:txBody>
          <a:bodyPr wrap="square">
            <a:spAutoFit/>
          </a:bodyPr>
          <a:lstStyle/>
          <a:p>
            <a:r>
              <a:rPr kumimoji="1" lang="en-US" altLang="zh-CN" dirty="0"/>
              <a:t>MN</a:t>
            </a:r>
            <a:r>
              <a:rPr kumimoji="1" lang="zh-CN" altLang="en-US" dirty="0"/>
              <a:t> </a:t>
            </a:r>
            <a:r>
              <a:rPr kumimoji="1" lang="en-US" altLang="zh-CN" dirty="0"/>
              <a:t>x</a:t>
            </a:r>
            <a:r>
              <a:rPr kumimoji="1" lang="zh-CN" altLang="en-US" dirty="0"/>
              <a:t> </a:t>
            </a:r>
            <a:r>
              <a:rPr kumimoji="1" lang="en-US" altLang="zh-CN" dirty="0"/>
              <a:t>MN</a:t>
            </a:r>
            <a:endParaRPr lang="zh-CN" altLang="en-US" dirty="0"/>
          </a:p>
        </p:txBody>
      </p:sp>
      <p:pic>
        <p:nvPicPr>
          <p:cNvPr id="5" name="图片 4" descr="\documentclass{article}&#10;\usepackage{amsmath, amssymb}&#10;\usepackage{bm}&#10;\pagestyle{empty}&#10;\begin{document}&#10;&#10;\begin{equation*}&#10;&#9;S(k_{x},k_{y})=\int\int\rho(x,y)e^{-2\pi i(k_{x}\cdot x+ k_{y}\cdot y)}dxdy.&#10;\end{equation*}&#10;&#10;&#10;\end{document}" title="IguanaTex Bitmap Display">
            <a:extLst>
              <a:ext uri="{FF2B5EF4-FFF2-40B4-BE49-F238E27FC236}">
                <a16:creationId xmlns:a16="http://schemas.microsoft.com/office/drawing/2014/main" id="{B02DB083-A0A1-F1F4-0B8C-0AF149A76610}"/>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428811" y="974522"/>
            <a:ext cx="5448300" cy="670560"/>
          </a:xfrm>
          <a:prstGeom prst="rect">
            <a:avLst/>
          </a:prstGeom>
        </p:spPr>
      </p:pic>
    </p:spTree>
    <p:extLst>
      <p:ext uri="{BB962C8B-B14F-4D97-AF65-F5344CB8AC3E}">
        <p14:creationId xmlns:p14="http://schemas.microsoft.com/office/powerpoint/2010/main" val="120121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0" grpId="0"/>
      <p:bldP spid="61" grpId="0"/>
      <p:bldP spid="62" grpId="0"/>
      <p:bldP spid="63" grpId="0"/>
      <p:bldP spid="64" grpId="0"/>
      <p:bldP spid="69" grpId="0"/>
      <p:bldP spid="70"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1CE0E-6FF7-A320-1131-EE4A83A04644}"/>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a:t>
            </a:r>
            <a:r>
              <a:rPr kumimoji="1" lang="zh-CN" altLang="en-US" dirty="0"/>
              <a:t>全采样</a:t>
            </a:r>
          </a:p>
        </p:txBody>
      </p:sp>
      <p:sp>
        <p:nvSpPr>
          <p:cNvPr id="3" name="内容占位符 2">
            <a:extLst>
              <a:ext uri="{FF2B5EF4-FFF2-40B4-BE49-F238E27FC236}">
                <a16:creationId xmlns:a16="http://schemas.microsoft.com/office/drawing/2014/main" id="{89314E46-1ECD-3617-4163-2451A35B0978}"/>
              </a:ext>
            </a:extLst>
          </p:cNvPr>
          <p:cNvSpPr>
            <a:spLocks noGrp="1"/>
          </p:cNvSpPr>
          <p:nvPr>
            <p:ph idx="1"/>
          </p:nvPr>
        </p:nvSpPr>
        <p:spPr>
          <a:xfrm>
            <a:off x="431800" y="1066801"/>
            <a:ext cx="8229600" cy="457200"/>
          </a:xfrm>
        </p:spPr>
        <p:txBody>
          <a:bodyPr/>
          <a:lstStyle/>
          <a:p>
            <a:r>
              <a:rPr kumimoji="1" lang="zh-CN" altLang="en-US" dirty="0"/>
              <a:t>逆问题</a:t>
            </a:r>
          </a:p>
        </p:txBody>
      </p:sp>
      <p:sp>
        <p:nvSpPr>
          <p:cNvPr id="4" name="灯片编号占位符 3">
            <a:extLst>
              <a:ext uri="{FF2B5EF4-FFF2-40B4-BE49-F238E27FC236}">
                <a16:creationId xmlns:a16="http://schemas.microsoft.com/office/drawing/2014/main" id="{CBB2F859-36B6-3179-AF15-9F1F7E4D0A4E}"/>
              </a:ext>
            </a:extLst>
          </p:cNvPr>
          <p:cNvSpPr>
            <a:spLocks noGrp="1"/>
          </p:cNvSpPr>
          <p:nvPr>
            <p:ph type="sldNum" sz="quarter" idx="4"/>
          </p:nvPr>
        </p:nvSpPr>
        <p:spPr/>
        <p:txBody>
          <a:bodyPr/>
          <a:lstStyle/>
          <a:p>
            <a:fld id="{2DA208CA-87DC-4215-820F-FC39CE0A3630}" type="slidenum">
              <a:rPr lang="zh-CN" altLang="en-US" smtClean="0"/>
              <a:pPr/>
              <a:t>18</a:t>
            </a:fld>
            <a:endParaRPr lang="zh-CN" altLang="en-US" dirty="0"/>
          </a:p>
        </p:txBody>
      </p:sp>
      <p:grpSp>
        <p:nvGrpSpPr>
          <p:cNvPr id="5" name="组合 4">
            <a:extLst>
              <a:ext uri="{FF2B5EF4-FFF2-40B4-BE49-F238E27FC236}">
                <a16:creationId xmlns:a16="http://schemas.microsoft.com/office/drawing/2014/main" id="{256F506C-5C8B-CC19-528F-BD2D864FAA96}"/>
              </a:ext>
            </a:extLst>
          </p:cNvPr>
          <p:cNvGrpSpPr/>
          <p:nvPr/>
        </p:nvGrpSpPr>
        <p:grpSpPr>
          <a:xfrm>
            <a:off x="2416477" y="2362200"/>
            <a:ext cx="4311046" cy="1080000"/>
            <a:chOff x="1062977" y="2752759"/>
            <a:chExt cx="4311046" cy="1080000"/>
          </a:xfrm>
        </p:grpSpPr>
        <p:pic>
          <p:nvPicPr>
            <p:cNvPr id="6" name="图片 5">
              <a:extLst>
                <a:ext uri="{FF2B5EF4-FFF2-40B4-BE49-F238E27FC236}">
                  <a16:creationId xmlns:a16="http://schemas.microsoft.com/office/drawing/2014/main" id="{699C8E4E-8C4D-092F-90B7-1B9AD66C227A}"/>
                </a:ext>
              </a:extLst>
            </p:cNvPr>
            <p:cNvPicPr>
              <a:picLocks noChangeAspect="1"/>
            </p:cNvPicPr>
            <p:nvPr/>
          </p:nvPicPr>
          <p:blipFill>
            <a:blip r:embed="rId4"/>
            <a:stretch>
              <a:fillRect/>
            </a:stretch>
          </p:blipFill>
          <p:spPr>
            <a:xfrm>
              <a:off x="1062977" y="2752759"/>
              <a:ext cx="1068904" cy="1080000"/>
            </a:xfrm>
            <a:prstGeom prst="rect">
              <a:avLst/>
            </a:prstGeom>
          </p:spPr>
        </p:pic>
        <p:pic>
          <p:nvPicPr>
            <p:cNvPr id="7" name="图片 6">
              <a:extLst>
                <a:ext uri="{FF2B5EF4-FFF2-40B4-BE49-F238E27FC236}">
                  <a16:creationId xmlns:a16="http://schemas.microsoft.com/office/drawing/2014/main" id="{72BB9F88-75E1-0981-F941-C4B81EB5BC74}"/>
                </a:ext>
              </a:extLst>
            </p:cNvPr>
            <p:cNvPicPr>
              <a:picLocks noChangeAspect="1"/>
            </p:cNvPicPr>
            <p:nvPr/>
          </p:nvPicPr>
          <p:blipFill>
            <a:blip r:embed="rId5"/>
            <a:stretch>
              <a:fillRect/>
            </a:stretch>
          </p:blipFill>
          <p:spPr>
            <a:xfrm>
              <a:off x="3873000" y="2752759"/>
              <a:ext cx="1080000" cy="1080000"/>
            </a:xfrm>
            <a:prstGeom prst="rect">
              <a:avLst/>
            </a:prstGeom>
          </p:spPr>
        </p:pic>
        <p:sp>
          <p:nvSpPr>
            <p:cNvPr id="8" name="文本框 7">
              <a:extLst>
                <a:ext uri="{FF2B5EF4-FFF2-40B4-BE49-F238E27FC236}">
                  <a16:creationId xmlns:a16="http://schemas.microsoft.com/office/drawing/2014/main" id="{DC1E3A6E-4E40-9283-2793-5DEEC98F79B7}"/>
                </a:ext>
              </a:extLst>
            </p:cNvPr>
            <p:cNvSpPr txBox="1"/>
            <p:nvPr/>
          </p:nvSpPr>
          <p:spPr>
            <a:xfrm>
              <a:off x="2153270" y="2938816"/>
              <a:ext cx="3220753" cy="707886"/>
            </a:xfrm>
            <a:prstGeom prst="rect">
              <a:avLst/>
            </a:prstGeom>
            <a:noFill/>
          </p:spPr>
          <p:txBody>
            <a:bodyPr wrap="none" rtlCol="0">
              <a:spAutoFit/>
            </a:bodyPr>
            <a:lstStyle/>
            <a:p>
              <a:r>
                <a:rPr kumimoji="1" lang="en-US" altLang="zh-CN" sz="4000" dirty="0"/>
                <a:t>=</a:t>
              </a:r>
              <a:r>
                <a:rPr kumimoji="1" lang="en-US" altLang="zh-CN" sz="4000" dirty="0" err="1"/>
                <a:t>iDFT</a:t>
              </a:r>
              <a:r>
                <a:rPr kumimoji="1" lang="en-US" altLang="zh-CN" sz="4000" dirty="0"/>
                <a:t>(</a:t>
              </a:r>
              <a:r>
                <a:rPr kumimoji="1" lang="zh-CN" altLang="en-US" sz="4000" dirty="0"/>
                <a:t>        </a:t>
              </a:r>
              <a:r>
                <a:rPr kumimoji="1" lang="en-US" altLang="zh-CN" sz="4000" dirty="0"/>
                <a:t>)</a:t>
              </a:r>
              <a:r>
                <a:rPr kumimoji="1" lang="zh-CN" altLang="en-US" sz="4000" dirty="0"/>
                <a:t> </a:t>
              </a:r>
            </a:p>
          </p:txBody>
        </p:sp>
      </p:grpSp>
      <p:pic>
        <p:nvPicPr>
          <p:cNvPr id="10" name="图片 9" descr="\documentclass{article}&#10;\usepackage{amsmath, amssymb}&#10;\usepackage{bm}&#10;\pagestyle{empty}&#10;\begin{document}&#10;&#10;\begin{equation*}&#10;&#9;x = E^{-1}\cdot k&#10;\end{equation*}&#10;&#10;&#10;\end{document}" title="IguanaTex Bitmap Display">
            <a:extLst>
              <a:ext uri="{FF2B5EF4-FFF2-40B4-BE49-F238E27FC236}">
                <a16:creationId xmlns:a16="http://schemas.microsoft.com/office/drawing/2014/main" id="{67CC4BBE-2D90-6F37-693D-4F6E76AEBE4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591867" y="3655060"/>
            <a:ext cx="1452880" cy="307340"/>
          </a:xfrm>
          <a:prstGeom prst="rect">
            <a:avLst/>
          </a:prstGeom>
        </p:spPr>
      </p:pic>
      <p:sp>
        <p:nvSpPr>
          <p:cNvPr id="11" name="文本框 10">
            <a:extLst>
              <a:ext uri="{FF2B5EF4-FFF2-40B4-BE49-F238E27FC236}">
                <a16:creationId xmlns:a16="http://schemas.microsoft.com/office/drawing/2014/main" id="{11977871-D9F6-C6A5-BC45-639D3B7B5692}"/>
              </a:ext>
            </a:extLst>
          </p:cNvPr>
          <p:cNvSpPr txBox="1"/>
          <p:nvPr/>
        </p:nvSpPr>
        <p:spPr>
          <a:xfrm>
            <a:off x="1186685" y="1597457"/>
            <a:ext cx="6378669" cy="369332"/>
          </a:xfrm>
          <a:prstGeom prst="rect">
            <a:avLst/>
          </a:prstGeom>
          <a:noFill/>
        </p:spPr>
        <p:txBody>
          <a:bodyPr wrap="none" rtlCol="0">
            <a:spAutoFit/>
          </a:bodyPr>
          <a:lstStyle/>
          <a:p>
            <a:pPr algn="l"/>
            <a:r>
              <a:rPr kumimoji="1" lang="zh-CN" altLang="en-US" sz="1800" dirty="0"/>
              <a:t>在</a:t>
            </a:r>
            <a:r>
              <a:rPr kumimoji="1" lang="en-US" altLang="zh-CN" sz="1800" dirty="0"/>
              <a:t>MRI</a:t>
            </a:r>
            <a:r>
              <a:rPr kumimoji="1" lang="zh-CN" altLang="en-US" sz="1800" dirty="0"/>
              <a:t>重建场景下，我们得到的是</a:t>
            </a:r>
            <a:r>
              <a:rPr kumimoji="1" lang="en-US" altLang="zh-CN" sz="1800" dirty="0"/>
              <a:t>k</a:t>
            </a:r>
            <a:r>
              <a:rPr kumimoji="1" lang="zh-CN" altLang="en-US" sz="1800" dirty="0"/>
              <a:t>空间数据，要求原始图像</a:t>
            </a:r>
            <a:r>
              <a:rPr kumimoji="1" lang="en-US" altLang="zh-CN" sz="1800" i="1" dirty="0"/>
              <a:t>x</a:t>
            </a:r>
          </a:p>
        </p:txBody>
      </p:sp>
      <p:sp>
        <p:nvSpPr>
          <p:cNvPr id="12" name="文本框 11">
            <a:extLst>
              <a:ext uri="{FF2B5EF4-FFF2-40B4-BE49-F238E27FC236}">
                <a16:creationId xmlns:a16="http://schemas.microsoft.com/office/drawing/2014/main" id="{E1F37838-22D9-13B6-3C0E-E72C309B9135}"/>
              </a:ext>
            </a:extLst>
          </p:cNvPr>
          <p:cNvSpPr txBox="1"/>
          <p:nvPr/>
        </p:nvSpPr>
        <p:spPr>
          <a:xfrm>
            <a:off x="1186685" y="4431800"/>
            <a:ext cx="4916731" cy="923330"/>
          </a:xfrm>
          <a:prstGeom prst="rect">
            <a:avLst/>
          </a:prstGeom>
          <a:noFill/>
        </p:spPr>
        <p:txBody>
          <a:bodyPr wrap="none" rtlCol="0">
            <a:spAutoFit/>
          </a:bodyPr>
          <a:lstStyle/>
          <a:p>
            <a:pPr algn="l"/>
            <a:r>
              <a:rPr kumimoji="1" lang="zh-CN" altLang="en-US" sz="1800" dirty="0"/>
              <a:t>实操中，我们并不会求</a:t>
            </a:r>
            <a:r>
              <a:rPr kumimoji="1" lang="en-US" altLang="zh-CN" sz="1800" i="1" dirty="0"/>
              <a:t>E</a:t>
            </a:r>
            <a:r>
              <a:rPr kumimoji="1" lang="zh-CN" altLang="en-US" sz="1800" dirty="0"/>
              <a:t>的逆，而是用</a:t>
            </a:r>
            <a:r>
              <a:rPr kumimoji="1" lang="en-US" altLang="zh-CN" sz="1800" dirty="0"/>
              <a:t>FFT</a:t>
            </a:r>
            <a:r>
              <a:rPr kumimoji="1" lang="zh-CN" altLang="en-US" sz="1800" dirty="0"/>
              <a:t>算法</a:t>
            </a:r>
            <a:endParaRPr kumimoji="1" lang="en-US" altLang="zh-CN" sz="1800" dirty="0"/>
          </a:p>
          <a:p>
            <a:pPr marL="285750" indent="-285750" algn="l">
              <a:buFont typeface="Arial" panose="020B0604020202020204" pitchFamily="34" charset="0"/>
              <a:buChar char="•"/>
            </a:pPr>
            <a:r>
              <a:rPr kumimoji="1" lang="zh-CN" altLang="en-US" sz="1800" dirty="0"/>
              <a:t>矩阵求逆复杂度：</a:t>
            </a:r>
            <a:r>
              <a:rPr kumimoji="1" lang="en-US" altLang="zh-CN" sz="1800" dirty="0"/>
              <a:t>O(N^3)</a:t>
            </a:r>
          </a:p>
          <a:p>
            <a:pPr marL="285750" indent="-285750" algn="l">
              <a:buFont typeface="Arial" panose="020B0604020202020204" pitchFamily="34" charset="0"/>
              <a:buChar char="•"/>
            </a:pPr>
            <a:r>
              <a:rPr kumimoji="1" lang="zh-CN" altLang="en-US" sz="1800" dirty="0"/>
              <a:t>快速傅里叶变换复杂度：</a:t>
            </a:r>
            <a:r>
              <a:rPr kumimoji="1" lang="en-US" altLang="zh-CN" sz="1800" dirty="0"/>
              <a:t>O(</a:t>
            </a:r>
            <a:r>
              <a:rPr kumimoji="1" lang="en-US" altLang="zh-CN" sz="1800" dirty="0" err="1"/>
              <a:t>NlogN</a:t>
            </a:r>
            <a:r>
              <a:rPr kumimoji="1" lang="en-US" altLang="zh-CN" sz="1800" dirty="0"/>
              <a:t>)</a:t>
            </a:r>
          </a:p>
        </p:txBody>
      </p:sp>
    </p:spTree>
    <p:extLst>
      <p:ext uri="{BB962C8B-B14F-4D97-AF65-F5344CB8AC3E}">
        <p14:creationId xmlns:p14="http://schemas.microsoft.com/office/powerpoint/2010/main" val="727372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6AAF7-C582-A84E-63BB-259AD45276EE}"/>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a:t>
            </a:r>
            <a:r>
              <a:rPr kumimoji="1" lang="zh-CN" altLang="en-US" dirty="0"/>
              <a:t>欠采样</a:t>
            </a:r>
          </a:p>
        </p:txBody>
      </p:sp>
      <p:sp>
        <p:nvSpPr>
          <p:cNvPr id="3" name="内容占位符 2">
            <a:extLst>
              <a:ext uri="{FF2B5EF4-FFF2-40B4-BE49-F238E27FC236}">
                <a16:creationId xmlns:a16="http://schemas.microsoft.com/office/drawing/2014/main" id="{F46AA58E-FCED-0761-864A-321BDCB5EBA2}"/>
              </a:ext>
            </a:extLst>
          </p:cNvPr>
          <p:cNvSpPr>
            <a:spLocks noGrp="1"/>
          </p:cNvSpPr>
          <p:nvPr>
            <p:ph idx="1"/>
          </p:nvPr>
        </p:nvSpPr>
        <p:spPr>
          <a:xfrm>
            <a:off x="431800" y="1066801"/>
            <a:ext cx="8229600" cy="533400"/>
          </a:xfrm>
        </p:spPr>
        <p:txBody>
          <a:bodyPr/>
          <a:lstStyle/>
          <a:p>
            <a:r>
              <a:rPr kumimoji="1" lang="zh-CN" altLang="en-US" dirty="0"/>
              <a:t>为什么需要欠采样？</a:t>
            </a:r>
          </a:p>
        </p:txBody>
      </p:sp>
      <p:sp>
        <p:nvSpPr>
          <p:cNvPr id="4" name="灯片编号占位符 3">
            <a:extLst>
              <a:ext uri="{FF2B5EF4-FFF2-40B4-BE49-F238E27FC236}">
                <a16:creationId xmlns:a16="http://schemas.microsoft.com/office/drawing/2014/main" id="{1305AE81-9BE7-56E4-2111-A08E904A3C7D}"/>
              </a:ext>
            </a:extLst>
          </p:cNvPr>
          <p:cNvSpPr>
            <a:spLocks noGrp="1"/>
          </p:cNvSpPr>
          <p:nvPr>
            <p:ph type="sldNum" sz="quarter" idx="4"/>
          </p:nvPr>
        </p:nvSpPr>
        <p:spPr/>
        <p:txBody>
          <a:bodyPr/>
          <a:lstStyle/>
          <a:p>
            <a:fld id="{2DA208CA-87DC-4215-820F-FC39CE0A3630}" type="slidenum">
              <a:rPr lang="zh-CN" altLang="en-US" smtClean="0"/>
              <a:pPr/>
              <a:t>19</a:t>
            </a:fld>
            <a:endParaRPr lang="zh-CN" altLang="en-US" dirty="0"/>
          </a:p>
        </p:txBody>
      </p:sp>
      <p:sp>
        <p:nvSpPr>
          <p:cNvPr id="6" name="文本框 5">
            <a:extLst>
              <a:ext uri="{FF2B5EF4-FFF2-40B4-BE49-F238E27FC236}">
                <a16:creationId xmlns:a16="http://schemas.microsoft.com/office/drawing/2014/main" id="{1A563DA5-E0B5-C567-8512-7A97E73F0307}"/>
              </a:ext>
            </a:extLst>
          </p:cNvPr>
          <p:cNvSpPr txBox="1"/>
          <p:nvPr/>
        </p:nvSpPr>
        <p:spPr>
          <a:xfrm>
            <a:off x="609600" y="1877451"/>
            <a:ext cx="4068482" cy="1477328"/>
          </a:xfrm>
          <a:prstGeom prst="rect">
            <a:avLst/>
          </a:prstGeom>
          <a:noFill/>
        </p:spPr>
        <p:txBody>
          <a:bodyPr wrap="square" rtlCol="0">
            <a:spAutoFit/>
          </a:bodyPr>
          <a:lstStyle/>
          <a:p>
            <a:pPr algn="l"/>
            <a:r>
              <a:rPr kumimoji="1" lang="zh-CN" altLang="en-US" sz="1800" dirty="0"/>
              <a:t>得到</a:t>
            </a:r>
            <a:r>
              <a:rPr kumimoji="1" lang="en-US" altLang="zh-CN" sz="1800" dirty="0"/>
              <a:t>256x256</a:t>
            </a:r>
            <a:r>
              <a:rPr kumimoji="1" lang="zh-CN" altLang="en-US" sz="1800" dirty="0"/>
              <a:t>大小图像所对应的</a:t>
            </a:r>
            <a:r>
              <a:rPr kumimoji="1" lang="en-US" altLang="zh-CN" sz="1800" dirty="0"/>
              <a:t>k</a:t>
            </a:r>
            <a:r>
              <a:rPr kumimoji="1" lang="zh-CN" altLang="en-US" sz="1800" dirty="0"/>
              <a:t>空间：</a:t>
            </a:r>
            <a:endParaRPr kumimoji="1" lang="en-US" altLang="zh-CN" sz="1800" dirty="0"/>
          </a:p>
          <a:p>
            <a:pPr marL="285750" indent="-285750" algn="l">
              <a:buFont typeface="Arial" panose="020B0604020202020204" pitchFamily="34" charset="0"/>
              <a:buChar char="•"/>
            </a:pPr>
            <a:r>
              <a:rPr kumimoji="1" lang="zh-CN" altLang="en-US" sz="1800" dirty="0"/>
              <a:t>改变</a:t>
            </a:r>
            <a:r>
              <a:rPr kumimoji="1" lang="en-US" altLang="zh-CN" sz="1800" dirty="0"/>
              <a:t>256</a:t>
            </a:r>
            <a:r>
              <a:rPr kumimoji="1" lang="zh-CN" altLang="en-US" sz="1800" dirty="0"/>
              <a:t>次梯度磁场</a:t>
            </a:r>
            <a:endParaRPr kumimoji="1" lang="en-US" altLang="zh-CN" sz="1800" dirty="0"/>
          </a:p>
          <a:p>
            <a:pPr marL="285750" indent="-285750" algn="l">
              <a:buFont typeface="Arial" panose="020B0604020202020204" pitchFamily="34" charset="0"/>
              <a:buChar char="•"/>
            </a:pPr>
            <a:r>
              <a:rPr kumimoji="1" lang="zh-CN" altLang="en-US" sz="1800" dirty="0"/>
              <a:t>激发</a:t>
            </a:r>
            <a:r>
              <a:rPr kumimoji="1" lang="en-US" altLang="zh-CN" sz="1800" dirty="0"/>
              <a:t>256</a:t>
            </a:r>
            <a:r>
              <a:rPr kumimoji="1" lang="zh-CN" altLang="en-US" sz="1800" dirty="0"/>
              <a:t>次射频脉冲</a:t>
            </a:r>
            <a:endParaRPr kumimoji="1" lang="en-US" altLang="zh-CN" sz="1800" dirty="0"/>
          </a:p>
          <a:p>
            <a:pPr marL="285750" indent="-285750" algn="l">
              <a:buFont typeface="Arial" panose="020B0604020202020204" pitchFamily="34" charset="0"/>
              <a:buChar char="•"/>
            </a:pPr>
            <a:r>
              <a:rPr kumimoji="1" lang="zh-CN" altLang="en-US" sz="1800" dirty="0"/>
              <a:t>得到</a:t>
            </a:r>
            <a:r>
              <a:rPr kumimoji="1" lang="en-US" altLang="zh-CN" sz="1800" dirty="0"/>
              <a:t>256</a:t>
            </a:r>
            <a:r>
              <a:rPr kumimoji="1" lang="zh-CN" altLang="en-US" sz="1800" dirty="0"/>
              <a:t>个信号</a:t>
            </a:r>
            <a:endParaRPr kumimoji="1" lang="en-US" altLang="zh-CN" sz="1800" dirty="0"/>
          </a:p>
          <a:p>
            <a:pPr marL="285750" indent="-285750" algn="l">
              <a:buFont typeface="Arial" panose="020B0604020202020204" pitchFamily="34" charset="0"/>
              <a:buChar char="•"/>
            </a:pPr>
            <a:r>
              <a:rPr kumimoji="1" lang="zh-CN" altLang="en-US" sz="1800" dirty="0"/>
              <a:t>对每个信号采样</a:t>
            </a:r>
            <a:r>
              <a:rPr kumimoji="1" lang="en-US" altLang="zh-CN" sz="1800" dirty="0"/>
              <a:t>256</a:t>
            </a:r>
            <a:r>
              <a:rPr kumimoji="1" lang="zh-CN" altLang="en-US" sz="1800" dirty="0"/>
              <a:t>次</a:t>
            </a:r>
            <a:endParaRPr kumimoji="1" lang="en-US" altLang="zh-CN" sz="1800" dirty="0"/>
          </a:p>
        </p:txBody>
      </p:sp>
      <p:sp>
        <p:nvSpPr>
          <p:cNvPr id="9" name="文本框 8">
            <a:extLst>
              <a:ext uri="{FF2B5EF4-FFF2-40B4-BE49-F238E27FC236}">
                <a16:creationId xmlns:a16="http://schemas.microsoft.com/office/drawing/2014/main" id="{F9E99FC4-E3BF-5AE4-93E1-779D6C6B82D4}"/>
              </a:ext>
            </a:extLst>
          </p:cNvPr>
          <p:cNvSpPr txBox="1"/>
          <p:nvPr/>
        </p:nvSpPr>
        <p:spPr>
          <a:xfrm>
            <a:off x="5558486" y="2385282"/>
            <a:ext cx="1524000" cy="461665"/>
          </a:xfrm>
          <a:prstGeom prst="rect">
            <a:avLst/>
          </a:prstGeom>
          <a:noFill/>
        </p:spPr>
        <p:txBody>
          <a:bodyPr wrap="square">
            <a:spAutoFit/>
          </a:bodyPr>
          <a:lstStyle/>
          <a:p>
            <a:r>
              <a:rPr kumimoji="1" lang="zh-CN" altLang="en-US" b="1" dirty="0">
                <a:solidFill>
                  <a:srgbClr val="FF0000"/>
                </a:solidFill>
              </a:rPr>
              <a:t>需要加速</a:t>
            </a:r>
            <a:endParaRPr lang="zh-CN" altLang="en-US" b="1" dirty="0">
              <a:solidFill>
                <a:srgbClr val="FF0000"/>
              </a:solidFill>
            </a:endParaRPr>
          </a:p>
        </p:txBody>
      </p:sp>
      <p:grpSp>
        <p:nvGrpSpPr>
          <p:cNvPr id="17" name="组合 16">
            <a:extLst>
              <a:ext uri="{FF2B5EF4-FFF2-40B4-BE49-F238E27FC236}">
                <a16:creationId xmlns:a16="http://schemas.microsoft.com/office/drawing/2014/main" id="{AA6259C5-69C7-39A2-F411-B76CAA8708EC}"/>
              </a:ext>
            </a:extLst>
          </p:cNvPr>
          <p:cNvGrpSpPr/>
          <p:nvPr/>
        </p:nvGrpSpPr>
        <p:grpSpPr>
          <a:xfrm>
            <a:off x="685800" y="3810000"/>
            <a:ext cx="6122400" cy="2177424"/>
            <a:chOff x="685800" y="3886200"/>
            <a:chExt cx="6122400" cy="2177424"/>
          </a:xfrm>
        </p:grpSpPr>
        <p:grpSp>
          <p:nvGrpSpPr>
            <p:cNvPr id="15" name="组合 14">
              <a:extLst>
                <a:ext uri="{FF2B5EF4-FFF2-40B4-BE49-F238E27FC236}">
                  <a16:creationId xmlns:a16="http://schemas.microsoft.com/office/drawing/2014/main" id="{88B068E0-AAF4-CD7F-01CB-5B6D80A3B3CE}"/>
                </a:ext>
              </a:extLst>
            </p:cNvPr>
            <p:cNvGrpSpPr/>
            <p:nvPr/>
          </p:nvGrpSpPr>
          <p:grpSpPr>
            <a:xfrm>
              <a:off x="2895600" y="4716419"/>
              <a:ext cx="1752600" cy="614357"/>
              <a:chOff x="2935757" y="4285565"/>
              <a:chExt cx="1752600" cy="614357"/>
            </a:xfrm>
          </p:grpSpPr>
          <p:sp>
            <p:nvSpPr>
              <p:cNvPr id="11" name="右箭头 10">
                <a:extLst>
                  <a:ext uri="{FF2B5EF4-FFF2-40B4-BE49-F238E27FC236}">
                    <a16:creationId xmlns:a16="http://schemas.microsoft.com/office/drawing/2014/main" id="{5455605A-953F-7FD2-FFE4-5901F6BCE6CC}"/>
                  </a:ext>
                </a:extLst>
              </p:cNvPr>
              <p:cNvSpPr/>
              <p:nvPr/>
            </p:nvSpPr>
            <p:spPr bwMode="auto">
              <a:xfrm>
                <a:off x="3431057" y="4671322"/>
                <a:ext cx="762000" cy="228600"/>
              </a:xfrm>
              <a:prstGeom prst="rightArrow">
                <a:avLst/>
              </a:prstGeom>
              <a:solidFill>
                <a:schemeClr val="tx1"/>
              </a:solidFill>
              <a:ln w="2857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2" name="文本框 11">
                <a:extLst>
                  <a:ext uri="{FF2B5EF4-FFF2-40B4-BE49-F238E27FC236}">
                    <a16:creationId xmlns:a16="http://schemas.microsoft.com/office/drawing/2014/main" id="{C5DB29DB-87A9-78D4-BB44-95C8741166BF}"/>
                  </a:ext>
                </a:extLst>
              </p:cNvPr>
              <p:cNvSpPr txBox="1"/>
              <p:nvPr/>
            </p:nvSpPr>
            <p:spPr>
              <a:xfrm>
                <a:off x="2935757" y="4285565"/>
                <a:ext cx="1752600" cy="369332"/>
              </a:xfrm>
              <a:prstGeom prst="rect">
                <a:avLst/>
              </a:prstGeom>
              <a:noFill/>
            </p:spPr>
            <p:txBody>
              <a:bodyPr wrap="square">
                <a:spAutoFit/>
              </a:bodyPr>
              <a:lstStyle/>
              <a:p>
                <a:r>
                  <a:rPr kumimoji="1" lang="zh-CN" altLang="en-US" sz="1800" dirty="0"/>
                  <a:t>减少采样次数</a:t>
                </a:r>
                <a:endParaRPr lang="zh-CN" altLang="en-US" sz="1800" dirty="0"/>
              </a:p>
            </p:txBody>
          </p:sp>
        </p:grpSp>
        <p:pic>
          <p:nvPicPr>
            <p:cNvPr id="13" name="图片 12">
              <a:extLst>
                <a:ext uri="{FF2B5EF4-FFF2-40B4-BE49-F238E27FC236}">
                  <a16:creationId xmlns:a16="http://schemas.microsoft.com/office/drawing/2014/main" id="{B1254F6C-FF46-F38B-5C91-9D4AFDCF2EBE}"/>
                </a:ext>
              </a:extLst>
            </p:cNvPr>
            <p:cNvPicPr>
              <a:picLocks/>
            </p:cNvPicPr>
            <p:nvPr/>
          </p:nvPicPr>
          <p:blipFill>
            <a:blip r:embed="rId3"/>
            <a:stretch>
              <a:fillRect/>
            </a:stretch>
          </p:blipFill>
          <p:spPr>
            <a:xfrm>
              <a:off x="685800" y="3886200"/>
              <a:ext cx="2160000" cy="2160000"/>
            </a:xfrm>
            <a:prstGeom prst="rect">
              <a:avLst/>
            </a:prstGeom>
          </p:spPr>
        </p:pic>
        <p:pic>
          <p:nvPicPr>
            <p:cNvPr id="14" name="图片 13">
              <a:extLst>
                <a:ext uri="{FF2B5EF4-FFF2-40B4-BE49-F238E27FC236}">
                  <a16:creationId xmlns:a16="http://schemas.microsoft.com/office/drawing/2014/main" id="{80C2190D-970C-7F46-237B-C0B94FE870BC}"/>
                </a:ext>
              </a:extLst>
            </p:cNvPr>
            <p:cNvPicPr>
              <a:picLocks noChangeAspect="1"/>
            </p:cNvPicPr>
            <p:nvPr/>
          </p:nvPicPr>
          <p:blipFill>
            <a:blip r:embed="rId4"/>
            <a:stretch>
              <a:fillRect/>
            </a:stretch>
          </p:blipFill>
          <p:spPr>
            <a:xfrm>
              <a:off x="4648200" y="3934482"/>
              <a:ext cx="2160000" cy="2129142"/>
            </a:xfrm>
            <a:prstGeom prst="rect">
              <a:avLst/>
            </a:prstGeom>
          </p:spPr>
        </p:pic>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0B250E4-D814-A5F5-E24F-C8F13FCA38A0}"/>
                  </a:ext>
                </a:extLst>
              </p:cNvPr>
              <p:cNvSpPr txBox="1"/>
              <p:nvPr/>
            </p:nvSpPr>
            <p:spPr>
              <a:xfrm>
                <a:off x="6808200" y="4682452"/>
                <a:ext cx="2286000" cy="687048"/>
              </a:xfrm>
              <a:prstGeom prst="rect">
                <a:avLst/>
              </a:prstGeom>
              <a:noFill/>
            </p:spPr>
            <p:txBody>
              <a:bodyPr wrap="square">
                <a:spAutoFit/>
              </a:bodyPr>
              <a:lstStyle/>
              <a:p>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𝑓</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𝑠</m:t>
                            </m:r>
                          </m:sub>
                        </m:sSub>
                      </m:den>
                    </m:f>
                  </m:oMath>
                </a14:m>
                <a:r>
                  <a:rPr lang="en-US" altLang="zh-CN" dirty="0"/>
                  <a:t>=</a:t>
                </a:r>
                <a14:m>
                  <m:oMath xmlns:m="http://schemas.openxmlformats.org/officeDocument/2006/math">
                    <m:f>
                      <m:fPr>
                        <m:ctrlPr>
                          <a:rPr lang="en-US" altLang="zh-CN" sz="1400" i="1" dirty="0" smtClean="0">
                            <a:latin typeface="Cambria Math" panose="02040503050406030204" pitchFamily="18" charset="0"/>
                          </a:rPr>
                        </m:ctrlPr>
                      </m:fPr>
                      <m:num>
                        <m:r>
                          <a:rPr lang="zh-CN" altLang="en-US" sz="1400" i="1" dirty="0">
                            <a:latin typeface="Cambria Math" panose="02040503050406030204" pitchFamily="18" charset="0"/>
                          </a:rPr>
                          <m:t>全采样</m:t>
                        </m:r>
                        <m:r>
                          <a:rPr lang="zh-CN" altLang="en-US" sz="1400" i="1" dirty="0" smtClean="0">
                            <a:latin typeface="Cambria Math" panose="02040503050406030204" pitchFamily="18" charset="0"/>
                          </a:rPr>
                          <m:t>次数</m:t>
                        </m:r>
                      </m:num>
                      <m:den>
                        <m:r>
                          <a:rPr lang="zh-CN" altLang="en-US" sz="1400" i="1" dirty="0">
                            <a:latin typeface="Cambria Math" panose="02040503050406030204" pitchFamily="18" charset="0"/>
                          </a:rPr>
                          <m:t>欠采样次数</m:t>
                        </m:r>
                      </m:den>
                    </m:f>
                  </m:oMath>
                </a14:m>
                <a:endParaRPr lang="zh-CN" altLang="en-US" dirty="0"/>
              </a:p>
            </p:txBody>
          </p:sp>
        </mc:Choice>
        <mc:Fallback xmlns="">
          <p:sp>
            <p:nvSpPr>
              <p:cNvPr id="20" name="文本框 19">
                <a:extLst>
                  <a:ext uri="{FF2B5EF4-FFF2-40B4-BE49-F238E27FC236}">
                    <a16:creationId xmlns:a16="http://schemas.microsoft.com/office/drawing/2014/main" id="{B0B250E4-D814-A5F5-E24F-C8F13FCA38A0}"/>
                  </a:ext>
                </a:extLst>
              </p:cNvPr>
              <p:cNvSpPr txBox="1">
                <a:spLocks noRot="1" noChangeAspect="1" noMove="1" noResize="1" noEditPoints="1" noAdjustHandles="1" noChangeArrowheads="1" noChangeShapeType="1" noTextEdit="1"/>
              </p:cNvSpPr>
              <p:nvPr/>
            </p:nvSpPr>
            <p:spPr>
              <a:xfrm>
                <a:off x="6808200" y="4682452"/>
                <a:ext cx="2286000" cy="687048"/>
              </a:xfrm>
              <a:prstGeom prst="rect">
                <a:avLst/>
              </a:prstGeom>
              <a:blipFill>
                <a:blip r:embed="rId5"/>
                <a:stretch>
                  <a:fillRect b="-3636"/>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DE22D943-3502-D554-FCB3-B8313D9F0A15}"/>
              </a:ext>
            </a:extLst>
          </p:cNvPr>
          <p:cNvSpPr txBox="1"/>
          <p:nvPr/>
        </p:nvSpPr>
        <p:spPr>
          <a:xfrm>
            <a:off x="0" y="6479931"/>
            <a:ext cx="2414444"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en" altLang="zh-CN" sz="800" b="0" i="0" u="none" strike="noStrike" dirty="0">
                <a:solidFill>
                  <a:srgbClr val="121212"/>
                </a:solidFill>
                <a:effectLst/>
                <a:latin typeface="-apple-system"/>
              </a:rPr>
              <a:t>Basic Principles of MRI Reconstruction</a:t>
            </a:r>
            <a:r>
              <a:rPr lang="en-US" altLang="zh-CN" sz="800" b="0" i="0" u="none" strike="noStrike" dirty="0">
                <a:solidFill>
                  <a:srgbClr val="121212"/>
                </a:solidFill>
                <a:effectLst/>
                <a:latin typeface="-apple-system"/>
              </a:rPr>
              <a:t>,</a:t>
            </a:r>
            <a:r>
              <a:rPr lang="zh-CN" altLang="en-US" sz="800" b="0" i="0" u="none" strike="noStrike" dirty="0">
                <a:solidFill>
                  <a:srgbClr val="121212"/>
                </a:solidFill>
                <a:effectLst/>
                <a:latin typeface="-apple-system"/>
              </a:rPr>
              <a:t> </a:t>
            </a:r>
            <a:r>
              <a:rPr lang="en" altLang="zh-CN" sz="800" b="0" i="0" u="none" strike="noStrike" dirty="0">
                <a:solidFill>
                  <a:srgbClr val="121212"/>
                </a:solidFill>
                <a:effectLst/>
                <a:latin typeface="-apple-system"/>
              </a:rPr>
              <a:t>Claudia Prieto</a:t>
            </a:r>
          </a:p>
        </p:txBody>
      </p:sp>
    </p:spTree>
    <p:extLst>
      <p:ext uri="{BB962C8B-B14F-4D97-AF65-F5344CB8AC3E}">
        <p14:creationId xmlns:p14="http://schemas.microsoft.com/office/powerpoint/2010/main" val="21762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 MRI</a:t>
            </a:r>
            <a:r>
              <a:rPr lang="zh-CN" altLang="en-US" dirty="0"/>
              <a:t>原理</a:t>
            </a:r>
            <a:endParaRPr lang="en-US" altLang="zh-CN" dirty="0"/>
          </a:p>
          <a:p>
            <a:pPr lvl="1"/>
            <a:r>
              <a:rPr lang="zh-CN" altLang="en-US" dirty="0"/>
              <a:t>物质基础</a:t>
            </a:r>
            <a:endParaRPr lang="en-US" altLang="zh-CN" dirty="0"/>
          </a:p>
          <a:p>
            <a:pPr lvl="1"/>
            <a:r>
              <a:rPr lang="zh-CN" altLang="en-US" dirty="0"/>
              <a:t>磁共振现象</a:t>
            </a:r>
            <a:endParaRPr lang="en-US" altLang="zh-CN" dirty="0"/>
          </a:p>
          <a:p>
            <a:pPr lvl="1"/>
            <a:r>
              <a:rPr lang="zh-CN" altLang="en-US" dirty="0"/>
              <a:t>磁共振成像基石</a:t>
            </a:r>
            <a:endParaRPr lang="en-US" altLang="zh-CN" dirty="0"/>
          </a:p>
          <a:p>
            <a:pPr lvl="1"/>
            <a:r>
              <a:rPr lang="zh-CN" altLang="en-US" dirty="0"/>
              <a:t>磁共振信号的空间定位</a:t>
            </a:r>
            <a:endParaRPr lang="en-US" altLang="zh-CN" dirty="0"/>
          </a:p>
          <a:p>
            <a:r>
              <a:rPr lang="en-US" altLang="zh-CN" dirty="0"/>
              <a:t>MRI</a:t>
            </a:r>
            <a:r>
              <a:rPr lang="zh-CN" altLang="en-US" dirty="0"/>
              <a:t>重建</a:t>
            </a:r>
            <a:endParaRPr lang="en-US" altLang="zh-CN" dirty="0"/>
          </a:p>
          <a:p>
            <a:pPr lvl="1"/>
            <a:r>
              <a:rPr lang="zh-CN" altLang="en-US" dirty="0"/>
              <a:t>全采样</a:t>
            </a:r>
            <a:endParaRPr lang="en-US" altLang="zh-CN" dirty="0"/>
          </a:p>
          <a:p>
            <a:pPr lvl="1"/>
            <a:r>
              <a:rPr lang="zh-CN" altLang="en-US" dirty="0"/>
              <a:t>欠采样</a:t>
            </a:r>
            <a:endParaRPr lang="en-US" altLang="zh-CN" dirty="0"/>
          </a:p>
          <a:p>
            <a:pPr lvl="1"/>
            <a:r>
              <a:rPr lang="zh-CN" altLang="en-US" dirty="0"/>
              <a:t>全变分重建</a:t>
            </a:r>
            <a:endParaRPr lang="en-US" altLang="zh-CN" dirty="0"/>
          </a:p>
          <a:p>
            <a:pPr lvl="1"/>
            <a:r>
              <a:rPr lang="zh-CN" altLang="en-US" dirty="0"/>
              <a:t>平行成像</a:t>
            </a:r>
            <a:endParaRPr lang="en-US" altLang="zh-CN" dirty="0"/>
          </a:p>
          <a:p>
            <a:pPr lvl="1"/>
            <a:r>
              <a:rPr lang="en-US" altLang="zh-CN" dirty="0"/>
              <a:t>SENSE</a:t>
            </a:r>
            <a:r>
              <a:rPr lang="zh-CN" altLang="en-US" dirty="0"/>
              <a:t>算法</a:t>
            </a:r>
            <a:endParaRPr lang="en-US" altLang="zh-CN" dirty="0"/>
          </a:p>
          <a:p>
            <a:pPr lvl="1"/>
            <a:r>
              <a:rPr lang="en-US" altLang="zh-CN" dirty="0"/>
              <a:t>GRAPPA</a:t>
            </a:r>
            <a:r>
              <a:rPr lang="zh-CN" altLang="en-US" dirty="0"/>
              <a:t>算法</a:t>
            </a:r>
            <a:endParaRPr lang="en-US" altLang="zh-CN" dirty="0"/>
          </a:p>
          <a:p>
            <a:pPr lvl="1"/>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2</a:t>
            </a:fld>
            <a:endParaRPr lang="zh-CN" altLang="en-US" dirty="0"/>
          </a:p>
        </p:txBody>
      </p:sp>
      <p:sp>
        <p:nvSpPr>
          <p:cNvPr id="5" name="标题 4"/>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2166880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DDF33-CE50-0CFD-5AD3-F12F1D8A78BC}"/>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a:t>
            </a:r>
            <a:r>
              <a:rPr kumimoji="1" lang="zh-CN" altLang="en-US" dirty="0"/>
              <a:t>欠采样</a:t>
            </a:r>
          </a:p>
        </p:txBody>
      </p:sp>
      <p:pic>
        <p:nvPicPr>
          <p:cNvPr id="5" name="内容占位符 4">
            <a:extLst>
              <a:ext uri="{FF2B5EF4-FFF2-40B4-BE49-F238E27FC236}">
                <a16:creationId xmlns:a16="http://schemas.microsoft.com/office/drawing/2014/main" id="{5CFFB066-C467-FE1D-AA10-E0363EA7DC0D}"/>
              </a:ext>
            </a:extLst>
          </p:cNvPr>
          <p:cNvPicPr>
            <a:picLocks noGrp="1" noChangeAspect="1"/>
          </p:cNvPicPr>
          <p:nvPr>
            <p:ph idx="1"/>
          </p:nvPr>
        </p:nvPicPr>
        <p:blipFill>
          <a:blip r:embed="rId3"/>
          <a:stretch>
            <a:fillRect/>
          </a:stretch>
        </p:blipFill>
        <p:spPr>
          <a:xfrm>
            <a:off x="1104900" y="1524000"/>
            <a:ext cx="6934200" cy="3582073"/>
          </a:xfrm>
          <a:prstGeom prst="rect">
            <a:avLst/>
          </a:prstGeom>
        </p:spPr>
      </p:pic>
      <p:sp>
        <p:nvSpPr>
          <p:cNvPr id="4" name="灯片编号占位符 3">
            <a:extLst>
              <a:ext uri="{FF2B5EF4-FFF2-40B4-BE49-F238E27FC236}">
                <a16:creationId xmlns:a16="http://schemas.microsoft.com/office/drawing/2014/main" id="{BD22E429-701A-B4B6-1BB2-56ED3DF14BE0}"/>
              </a:ext>
            </a:extLst>
          </p:cNvPr>
          <p:cNvSpPr>
            <a:spLocks noGrp="1"/>
          </p:cNvSpPr>
          <p:nvPr>
            <p:ph type="sldNum" sz="quarter" idx="4"/>
          </p:nvPr>
        </p:nvSpPr>
        <p:spPr/>
        <p:txBody>
          <a:bodyPr/>
          <a:lstStyle/>
          <a:p>
            <a:fld id="{2DA208CA-87DC-4215-820F-FC39CE0A3630}" type="slidenum">
              <a:rPr lang="zh-CN" altLang="en-US" smtClean="0"/>
              <a:pPr/>
              <a:t>20</a:t>
            </a:fld>
            <a:endParaRPr lang="zh-CN" altLang="en-US" dirty="0"/>
          </a:p>
        </p:txBody>
      </p:sp>
      <p:sp>
        <p:nvSpPr>
          <p:cNvPr id="6" name="内容占位符 2">
            <a:extLst>
              <a:ext uri="{FF2B5EF4-FFF2-40B4-BE49-F238E27FC236}">
                <a16:creationId xmlns:a16="http://schemas.microsoft.com/office/drawing/2014/main" id="{63721212-35ED-7E70-6963-C10A588E780E}"/>
              </a:ext>
            </a:extLst>
          </p:cNvPr>
          <p:cNvSpPr txBox="1">
            <a:spLocks/>
          </p:cNvSpPr>
          <p:nvPr/>
        </p:nvSpPr>
        <p:spPr bwMode="auto">
          <a:xfrm>
            <a:off x="431800" y="1066801"/>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FontTx/>
              <a:buBlip>
                <a:blip r:embed="rId4"/>
              </a:buBlip>
              <a:defRPr sz="24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914400" indent="-285750" algn="l" rtl="0" eaLnBrk="0" fontAlgn="base" hangingPunct="0">
              <a:lnSpc>
                <a:spcPct val="110000"/>
              </a:lnSpc>
              <a:spcBef>
                <a:spcPct val="20000"/>
              </a:spcBef>
              <a:spcAft>
                <a:spcPct val="0"/>
              </a:spcAft>
              <a:buClr>
                <a:srgbClr val="000066"/>
              </a:buClr>
              <a:buChar char="•"/>
              <a:defRPr sz="20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2pPr>
            <a:lvl3pPr marL="1322388"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1730375"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4pPr>
            <a:lvl5pPr marL="2138363"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r>
              <a:rPr kumimoji="1" lang="zh-CN" altLang="en-US" kern="0" dirty="0"/>
              <a:t>不同采样轨迹和对应的图像</a:t>
            </a:r>
          </a:p>
        </p:txBody>
      </p:sp>
      <p:grpSp>
        <p:nvGrpSpPr>
          <p:cNvPr id="10" name="组合 9">
            <a:extLst>
              <a:ext uri="{FF2B5EF4-FFF2-40B4-BE49-F238E27FC236}">
                <a16:creationId xmlns:a16="http://schemas.microsoft.com/office/drawing/2014/main" id="{C99579D5-F052-33C2-03FA-FEB375A08F5A}"/>
              </a:ext>
            </a:extLst>
          </p:cNvPr>
          <p:cNvGrpSpPr/>
          <p:nvPr/>
        </p:nvGrpSpPr>
        <p:grpSpPr>
          <a:xfrm>
            <a:off x="2416314" y="5486400"/>
            <a:ext cx="4311371" cy="461665"/>
            <a:chOff x="1093034" y="5562600"/>
            <a:chExt cx="4311371" cy="461665"/>
          </a:xfrm>
        </p:grpSpPr>
        <p:sp>
          <p:nvSpPr>
            <p:cNvPr id="7" name="文本框 6">
              <a:extLst>
                <a:ext uri="{FF2B5EF4-FFF2-40B4-BE49-F238E27FC236}">
                  <a16:creationId xmlns:a16="http://schemas.microsoft.com/office/drawing/2014/main" id="{A8281258-74F8-4D27-D7A5-D250670D6454}"/>
                </a:ext>
              </a:extLst>
            </p:cNvPr>
            <p:cNvSpPr txBox="1"/>
            <p:nvPr/>
          </p:nvSpPr>
          <p:spPr>
            <a:xfrm>
              <a:off x="1093034" y="5562600"/>
              <a:ext cx="1928733" cy="461665"/>
            </a:xfrm>
            <a:prstGeom prst="rect">
              <a:avLst/>
            </a:prstGeom>
            <a:noFill/>
          </p:spPr>
          <p:txBody>
            <a:bodyPr wrap="none" rtlCol="0">
              <a:spAutoFit/>
            </a:bodyPr>
            <a:lstStyle/>
            <a:p>
              <a:r>
                <a:rPr kumimoji="1" lang="en-US" altLang="zh-CN" dirty="0"/>
                <a:t>K</a:t>
              </a:r>
              <a:r>
                <a:rPr kumimoji="1" lang="zh-CN" altLang="en-US" dirty="0"/>
                <a:t>空间欠采样</a:t>
              </a:r>
            </a:p>
          </p:txBody>
        </p:sp>
        <p:sp>
          <p:nvSpPr>
            <p:cNvPr id="8" name="右箭头 7">
              <a:extLst>
                <a:ext uri="{FF2B5EF4-FFF2-40B4-BE49-F238E27FC236}">
                  <a16:creationId xmlns:a16="http://schemas.microsoft.com/office/drawing/2014/main" id="{F973C425-0582-E93D-E71B-F8475ED4C4D4}"/>
                </a:ext>
              </a:extLst>
            </p:cNvPr>
            <p:cNvSpPr/>
            <p:nvPr/>
          </p:nvSpPr>
          <p:spPr bwMode="auto">
            <a:xfrm>
              <a:off x="3124200" y="5677236"/>
              <a:ext cx="762000" cy="228600"/>
            </a:xfrm>
            <a:prstGeom prst="rightArrow">
              <a:avLst/>
            </a:prstGeom>
            <a:solidFill>
              <a:schemeClr val="tx1"/>
            </a:solidFill>
            <a:ln w="2857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9" name="文本框 8">
              <a:extLst>
                <a:ext uri="{FF2B5EF4-FFF2-40B4-BE49-F238E27FC236}">
                  <a16:creationId xmlns:a16="http://schemas.microsoft.com/office/drawing/2014/main" id="{0381A2FD-6EFF-4B48-F3D7-586BC3087BC2}"/>
                </a:ext>
              </a:extLst>
            </p:cNvPr>
            <p:cNvSpPr txBox="1"/>
            <p:nvPr/>
          </p:nvSpPr>
          <p:spPr>
            <a:xfrm>
              <a:off x="3988633" y="5562600"/>
              <a:ext cx="1415772" cy="461665"/>
            </a:xfrm>
            <a:prstGeom prst="rect">
              <a:avLst/>
            </a:prstGeom>
            <a:noFill/>
          </p:spPr>
          <p:txBody>
            <a:bodyPr wrap="none" rtlCol="0">
              <a:spAutoFit/>
            </a:bodyPr>
            <a:lstStyle/>
            <a:p>
              <a:r>
                <a:rPr kumimoji="1" lang="zh-CN" altLang="en-US" dirty="0"/>
                <a:t>图像混叠</a:t>
              </a:r>
            </a:p>
          </p:txBody>
        </p:sp>
      </p:grpSp>
    </p:spTree>
    <p:extLst>
      <p:ext uri="{BB962C8B-B14F-4D97-AF65-F5344CB8AC3E}">
        <p14:creationId xmlns:p14="http://schemas.microsoft.com/office/powerpoint/2010/main" val="178985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757FB-1804-74F8-881F-14A34D092A73}"/>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a:t>
            </a:r>
            <a:r>
              <a:rPr kumimoji="1" lang="zh-CN" altLang="en-US" dirty="0"/>
              <a:t>欠采样</a:t>
            </a:r>
          </a:p>
        </p:txBody>
      </p:sp>
      <p:sp>
        <p:nvSpPr>
          <p:cNvPr id="3" name="内容占位符 2">
            <a:extLst>
              <a:ext uri="{FF2B5EF4-FFF2-40B4-BE49-F238E27FC236}">
                <a16:creationId xmlns:a16="http://schemas.microsoft.com/office/drawing/2014/main" id="{9E231354-95B9-02A0-B014-C6D928E9C7CB}"/>
              </a:ext>
            </a:extLst>
          </p:cNvPr>
          <p:cNvSpPr>
            <a:spLocks noGrp="1"/>
          </p:cNvSpPr>
          <p:nvPr>
            <p:ph idx="1"/>
          </p:nvPr>
        </p:nvSpPr>
        <p:spPr>
          <a:xfrm>
            <a:off x="431800" y="1066801"/>
            <a:ext cx="8229600" cy="533399"/>
          </a:xfrm>
        </p:spPr>
        <p:txBody>
          <a:bodyPr/>
          <a:lstStyle/>
          <a:p>
            <a:r>
              <a:rPr kumimoji="1" lang="zh-CN" altLang="en-US" dirty="0"/>
              <a:t>欠采样使线性方程组变成欠定的</a:t>
            </a:r>
          </a:p>
        </p:txBody>
      </p:sp>
      <p:sp>
        <p:nvSpPr>
          <p:cNvPr id="4" name="灯片编号占位符 3">
            <a:extLst>
              <a:ext uri="{FF2B5EF4-FFF2-40B4-BE49-F238E27FC236}">
                <a16:creationId xmlns:a16="http://schemas.microsoft.com/office/drawing/2014/main" id="{06746110-EBCA-C7F8-3F78-617AE9F45AE8}"/>
              </a:ext>
            </a:extLst>
          </p:cNvPr>
          <p:cNvSpPr>
            <a:spLocks noGrp="1"/>
          </p:cNvSpPr>
          <p:nvPr>
            <p:ph type="sldNum" sz="quarter" idx="4"/>
          </p:nvPr>
        </p:nvSpPr>
        <p:spPr/>
        <p:txBody>
          <a:bodyPr/>
          <a:lstStyle/>
          <a:p>
            <a:fld id="{2DA208CA-87DC-4215-820F-FC39CE0A3630}" type="slidenum">
              <a:rPr lang="zh-CN" altLang="en-US" smtClean="0"/>
              <a:pPr/>
              <a:t>21</a:t>
            </a:fld>
            <a:endParaRPr lang="zh-CN" altLang="en-US" dirty="0"/>
          </a:p>
        </p:txBody>
      </p:sp>
      <p:grpSp>
        <p:nvGrpSpPr>
          <p:cNvPr id="209" name="组合 208">
            <a:extLst>
              <a:ext uri="{FF2B5EF4-FFF2-40B4-BE49-F238E27FC236}">
                <a16:creationId xmlns:a16="http://schemas.microsoft.com/office/drawing/2014/main" id="{446CB0D7-CBA5-5157-CB5F-247D8F3F6310}"/>
              </a:ext>
            </a:extLst>
          </p:cNvPr>
          <p:cNvGrpSpPr/>
          <p:nvPr/>
        </p:nvGrpSpPr>
        <p:grpSpPr>
          <a:xfrm>
            <a:off x="1102329" y="1953751"/>
            <a:ext cx="5222271" cy="845050"/>
            <a:chOff x="1143000" y="2273996"/>
            <a:chExt cx="5222271" cy="845050"/>
          </a:xfrm>
        </p:grpSpPr>
        <p:grpSp>
          <p:nvGrpSpPr>
            <p:cNvPr id="207" name="组合 206">
              <a:extLst>
                <a:ext uri="{FF2B5EF4-FFF2-40B4-BE49-F238E27FC236}">
                  <a16:creationId xmlns:a16="http://schemas.microsoft.com/office/drawing/2014/main" id="{1B56F3F6-EE41-D372-83F3-07627E6F5D23}"/>
                </a:ext>
              </a:extLst>
            </p:cNvPr>
            <p:cNvGrpSpPr/>
            <p:nvPr/>
          </p:nvGrpSpPr>
          <p:grpSpPr>
            <a:xfrm>
              <a:off x="1143000" y="2284303"/>
              <a:ext cx="1683410" cy="834743"/>
              <a:chOff x="1330929" y="4622280"/>
              <a:chExt cx="1683410" cy="834743"/>
            </a:xfrm>
          </p:grpSpPr>
          <p:grpSp>
            <p:nvGrpSpPr>
              <p:cNvPr id="121" name="组合 120">
                <a:extLst>
                  <a:ext uri="{FF2B5EF4-FFF2-40B4-BE49-F238E27FC236}">
                    <a16:creationId xmlns:a16="http://schemas.microsoft.com/office/drawing/2014/main" id="{F1EC43C2-9787-EF6B-486F-F10086BDBDEF}"/>
                  </a:ext>
                </a:extLst>
              </p:cNvPr>
              <p:cNvGrpSpPr/>
              <p:nvPr/>
            </p:nvGrpSpPr>
            <p:grpSpPr>
              <a:xfrm>
                <a:off x="1330929" y="4622280"/>
                <a:ext cx="72000" cy="834743"/>
                <a:chOff x="1828800" y="4343400"/>
                <a:chExt cx="72000" cy="834743"/>
              </a:xfrm>
            </p:grpSpPr>
            <p:sp>
              <p:nvSpPr>
                <p:cNvPr id="38" name="矩形 37">
                  <a:extLst>
                    <a:ext uri="{FF2B5EF4-FFF2-40B4-BE49-F238E27FC236}">
                      <a16:creationId xmlns:a16="http://schemas.microsoft.com/office/drawing/2014/main" id="{585859AB-5E79-A9C3-BE6E-2179332A5CD0}"/>
                    </a:ext>
                  </a:extLst>
                </p:cNvPr>
                <p:cNvSpPr/>
                <p:nvPr/>
              </p:nvSpPr>
              <p:spPr bwMode="auto">
                <a:xfrm>
                  <a:off x="1828800" y="43434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3" name="矩形 42">
                  <a:extLst>
                    <a:ext uri="{FF2B5EF4-FFF2-40B4-BE49-F238E27FC236}">
                      <a16:creationId xmlns:a16="http://schemas.microsoft.com/office/drawing/2014/main" id="{B2FC347F-5F81-9EBB-3142-B7E08F554260}"/>
                    </a:ext>
                  </a:extLst>
                </p:cNvPr>
                <p:cNvSpPr/>
                <p:nvPr/>
              </p:nvSpPr>
              <p:spPr bwMode="auto">
                <a:xfrm>
                  <a:off x="1828800" y="4495949"/>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4" name="矩形 43">
                  <a:extLst>
                    <a:ext uri="{FF2B5EF4-FFF2-40B4-BE49-F238E27FC236}">
                      <a16:creationId xmlns:a16="http://schemas.microsoft.com/office/drawing/2014/main" id="{2C0274F3-557B-8BFC-F78F-75785A743F09}"/>
                    </a:ext>
                  </a:extLst>
                </p:cNvPr>
                <p:cNvSpPr/>
                <p:nvPr/>
              </p:nvSpPr>
              <p:spPr bwMode="auto">
                <a:xfrm>
                  <a:off x="1828800" y="4648498"/>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5" name="矩形 44">
                  <a:extLst>
                    <a:ext uri="{FF2B5EF4-FFF2-40B4-BE49-F238E27FC236}">
                      <a16:creationId xmlns:a16="http://schemas.microsoft.com/office/drawing/2014/main" id="{B0D3E0B6-D0CB-09CC-3AA4-BA71CBF04CE1}"/>
                    </a:ext>
                  </a:extLst>
                </p:cNvPr>
                <p:cNvSpPr/>
                <p:nvPr/>
              </p:nvSpPr>
              <p:spPr bwMode="auto">
                <a:xfrm>
                  <a:off x="1828800" y="4801047"/>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6" name="矩形 45">
                  <a:extLst>
                    <a:ext uri="{FF2B5EF4-FFF2-40B4-BE49-F238E27FC236}">
                      <a16:creationId xmlns:a16="http://schemas.microsoft.com/office/drawing/2014/main" id="{3C7576E9-3DD1-5A8A-8E05-64D73F90DAB8}"/>
                    </a:ext>
                  </a:extLst>
                </p:cNvPr>
                <p:cNvSpPr/>
                <p:nvPr/>
              </p:nvSpPr>
              <p:spPr bwMode="auto">
                <a:xfrm>
                  <a:off x="1828800" y="4953596"/>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7" name="矩形 46">
                  <a:extLst>
                    <a:ext uri="{FF2B5EF4-FFF2-40B4-BE49-F238E27FC236}">
                      <a16:creationId xmlns:a16="http://schemas.microsoft.com/office/drawing/2014/main" id="{7F8BA3D0-7B43-0597-284C-D41F7C4AEA8D}"/>
                    </a:ext>
                  </a:extLst>
                </p:cNvPr>
                <p:cNvSpPr/>
                <p:nvPr/>
              </p:nvSpPr>
              <p:spPr bwMode="auto">
                <a:xfrm>
                  <a:off x="1828800" y="5106143"/>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nvGrpSpPr>
              <p:cNvPr id="120" name="组合 119">
                <a:extLst>
                  <a:ext uri="{FF2B5EF4-FFF2-40B4-BE49-F238E27FC236}">
                    <a16:creationId xmlns:a16="http://schemas.microsoft.com/office/drawing/2014/main" id="{DEEA8DD0-6F10-B24C-CAEA-C9FA72ED53C5}"/>
                  </a:ext>
                </a:extLst>
              </p:cNvPr>
              <p:cNvGrpSpPr/>
              <p:nvPr/>
            </p:nvGrpSpPr>
            <p:grpSpPr>
              <a:xfrm>
                <a:off x="1820764" y="4622280"/>
                <a:ext cx="834000" cy="834743"/>
                <a:chOff x="1981200" y="4876800"/>
                <a:chExt cx="834000" cy="834743"/>
              </a:xfrm>
            </p:grpSpPr>
            <p:grpSp>
              <p:nvGrpSpPr>
                <p:cNvPr id="84" name="组合 83">
                  <a:extLst>
                    <a:ext uri="{FF2B5EF4-FFF2-40B4-BE49-F238E27FC236}">
                      <a16:creationId xmlns:a16="http://schemas.microsoft.com/office/drawing/2014/main" id="{DBADBCBA-7169-9047-472F-8946C0DF3714}"/>
                    </a:ext>
                  </a:extLst>
                </p:cNvPr>
                <p:cNvGrpSpPr/>
                <p:nvPr/>
              </p:nvGrpSpPr>
              <p:grpSpPr>
                <a:xfrm>
                  <a:off x="1981200" y="4876800"/>
                  <a:ext cx="72000" cy="834743"/>
                  <a:chOff x="1981200" y="4495800"/>
                  <a:chExt cx="72000" cy="834743"/>
                </a:xfrm>
              </p:grpSpPr>
              <p:sp>
                <p:nvSpPr>
                  <p:cNvPr id="48" name="矩形 47">
                    <a:extLst>
                      <a:ext uri="{FF2B5EF4-FFF2-40B4-BE49-F238E27FC236}">
                        <a16:creationId xmlns:a16="http://schemas.microsoft.com/office/drawing/2014/main" id="{D2DE3047-3DDA-F4DA-043C-A2C0868036D3}"/>
                      </a:ext>
                    </a:extLst>
                  </p:cNvPr>
                  <p:cNvSpPr/>
                  <p:nvPr/>
                </p:nvSpPr>
                <p:spPr bwMode="auto">
                  <a:xfrm>
                    <a:off x="1981200" y="44958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49" name="矩形 48">
                    <a:extLst>
                      <a:ext uri="{FF2B5EF4-FFF2-40B4-BE49-F238E27FC236}">
                        <a16:creationId xmlns:a16="http://schemas.microsoft.com/office/drawing/2014/main" id="{879D551F-D642-24F3-5C4A-4A094B09920D}"/>
                      </a:ext>
                    </a:extLst>
                  </p:cNvPr>
                  <p:cNvSpPr/>
                  <p:nvPr/>
                </p:nvSpPr>
                <p:spPr bwMode="auto">
                  <a:xfrm>
                    <a:off x="1981200" y="4648349"/>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50" name="矩形 49">
                    <a:extLst>
                      <a:ext uri="{FF2B5EF4-FFF2-40B4-BE49-F238E27FC236}">
                        <a16:creationId xmlns:a16="http://schemas.microsoft.com/office/drawing/2014/main" id="{FDDDE1FD-30D1-68CB-5486-8E85E90DA714}"/>
                      </a:ext>
                    </a:extLst>
                  </p:cNvPr>
                  <p:cNvSpPr/>
                  <p:nvPr/>
                </p:nvSpPr>
                <p:spPr bwMode="auto">
                  <a:xfrm>
                    <a:off x="1981200" y="4800898"/>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51" name="矩形 50">
                    <a:extLst>
                      <a:ext uri="{FF2B5EF4-FFF2-40B4-BE49-F238E27FC236}">
                        <a16:creationId xmlns:a16="http://schemas.microsoft.com/office/drawing/2014/main" id="{1AF95D1B-536C-D0F3-6750-8B4EC16E3289}"/>
                      </a:ext>
                    </a:extLst>
                  </p:cNvPr>
                  <p:cNvSpPr/>
                  <p:nvPr/>
                </p:nvSpPr>
                <p:spPr bwMode="auto">
                  <a:xfrm>
                    <a:off x="1981200" y="4953447"/>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52" name="矩形 51">
                    <a:extLst>
                      <a:ext uri="{FF2B5EF4-FFF2-40B4-BE49-F238E27FC236}">
                        <a16:creationId xmlns:a16="http://schemas.microsoft.com/office/drawing/2014/main" id="{CD30CBD1-6156-E7F3-E970-978B865116AA}"/>
                      </a:ext>
                    </a:extLst>
                  </p:cNvPr>
                  <p:cNvSpPr/>
                  <p:nvPr/>
                </p:nvSpPr>
                <p:spPr bwMode="auto">
                  <a:xfrm>
                    <a:off x="1981200" y="5105996"/>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53" name="矩形 52">
                    <a:extLst>
                      <a:ext uri="{FF2B5EF4-FFF2-40B4-BE49-F238E27FC236}">
                        <a16:creationId xmlns:a16="http://schemas.microsoft.com/office/drawing/2014/main" id="{BAA837DD-61DE-FEC2-1B5D-EBF02230952A}"/>
                      </a:ext>
                    </a:extLst>
                  </p:cNvPr>
                  <p:cNvSpPr/>
                  <p:nvPr/>
                </p:nvSpPr>
                <p:spPr bwMode="auto">
                  <a:xfrm>
                    <a:off x="1981200" y="5258543"/>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nvGrpSpPr>
                <p:cNvPr id="85" name="组合 84">
                  <a:extLst>
                    <a:ext uri="{FF2B5EF4-FFF2-40B4-BE49-F238E27FC236}">
                      <a16:creationId xmlns:a16="http://schemas.microsoft.com/office/drawing/2014/main" id="{489FD568-3418-59EF-3BD3-B1F4F126082B}"/>
                    </a:ext>
                  </a:extLst>
                </p:cNvPr>
                <p:cNvGrpSpPr/>
                <p:nvPr/>
              </p:nvGrpSpPr>
              <p:grpSpPr>
                <a:xfrm>
                  <a:off x="2133600" y="4876800"/>
                  <a:ext cx="72000" cy="834743"/>
                  <a:chOff x="1981200" y="4495800"/>
                  <a:chExt cx="72000" cy="834743"/>
                </a:xfrm>
              </p:grpSpPr>
              <p:sp>
                <p:nvSpPr>
                  <p:cNvPr id="86" name="矩形 85">
                    <a:extLst>
                      <a:ext uri="{FF2B5EF4-FFF2-40B4-BE49-F238E27FC236}">
                        <a16:creationId xmlns:a16="http://schemas.microsoft.com/office/drawing/2014/main" id="{0FEFF592-4214-4901-513F-592CD4F9AC95}"/>
                      </a:ext>
                    </a:extLst>
                  </p:cNvPr>
                  <p:cNvSpPr/>
                  <p:nvPr/>
                </p:nvSpPr>
                <p:spPr bwMode="auto">
                  <a:xfrm>
                    <a:off x="1981200" y="44958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87" name="矩形 86">
                    <a:extLst>
                      <a:ext uri="{FF2B5EF4-FFF2-40B4-BE49-F238E27FC236}">
                        <a16:creationId xmlns:a16="http://schemas.microsoft.com/office/drawing/2014/main" id="{A7B8EE93-F9D2-671C-6775-50626F164F79}"/>
                      </a:ext>
                    </a:extLst>
                  </p:cNvPr>
                  <p:cNvSpPr/>
                  <p:nvPr/>
                </p:nvSpPr>
                <p:spPr bwMode="auto">
                  <a:xfrm>
                    <a:off x="1981200" y="4648349"/>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88" name="矩形 87">
                    <a:extLst>
                      <a:ext uri="{FF2B5EF4-FFF2-40B4-BE49-F238E27FC236}">
                        <a16:creationId xmlns:a16="http://schemas.microsoft.com/office/drawing/2014/main" id="{5874FBAC-22E7-7D08-2E91-AA06B736631D}"/>
                      </a:ext>
                    </a:extLst>
                  </p:cNvPr>
                  <p:cNvSpPr/>
                  <p:nvPr/>
                </p:nvSpPr>
                <p:spPr bwMode="auto">
                  <a:xfrm>
                    <a:off x="1981200" y="4800898"/>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89" name="矩形 88">
                    <a:extLst>
                      <a:ext uri="{FF2B5EF4-FFF2-40B4-BE49-F238E27FC236}">
                        <a16:creationId xmlns:a16="http://schemas.microsoft.com/office/drawing/2014/main" id="{94E454AB-E879-A16B-44E2-0B7D80C50050}"/>
                      </a:ext>
                    </a:extLst>
                  </p:cNvPr>
                  <p:cNvSpPr/>
                  <p:nvPr/>
                </p:nvSpPr>
                <p:spPr bwMode="auto">
                  <a:xfrm>
                    <a:off x="1981200" y="4953447"/>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90" name="矩形 89">
                    <a:extLst>
                      <a:ext uri="{FF2B5EF4-FFF2-40B4-BE49-F238E27FC236}">
                        <a16:creationId xmlns:a16="http://schemas.microsoft.com/office/drawing/2014/main" id="{ACBD5408-F286-5587-F3F8-57541622520E}"/>
                      </a:ext>
                    </a:extLst>
                  </p:cNvPr>
                  <p:cNvSpPr/>
                  <p:nvPr/>
                </p:nvSpPr>
                <p:spPr bwMode="auto">
                  <a:xfrm>
                    <a:off x="1981200" y="5105996"/>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91" name="矩形 90">
                    <a:extLst>
                      <a:ext uri="{FF2B5EF4-FFF2-40B4-BE49-F238E27FC236}">
                        <a16:creationId xmlns:a16="http://schemas.microsoft.com/office/drawing/2014/main" id="{F62B2C4C-5698-1C15-84AF-B5884A57C32E}"/>
                      </a:ext>
                    </a:extLst>
                  </p:cNvPr>
                  <p:cNvSpPr/>
                  <p:nvPr/>
                </p:nvSpPr>
                <p:spPr bwMode="auto">
                  <a:xfrm>
                    <a:off x="1981200" y="5258543"/>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nvGrpSpPr>
                <p:cNvPr id="92" name="组合 91">
                  <a:extLst>
                    <a:ext uri="{FF2B5EF4-FFF2-40B4-BE49-F238E27FC236}">
                      <a16:creationId xmlns:a16="http://schemas.microsoft.com/office/drawing/2014/main" id="{A53558F1-CA76-A968-6240-7FFFE326D54A}"/>
                    </a:ext>
                  </a:extLst>
                </p:cNvPr>
                <p:cNvGrpSpPr/>
                <p:nvPr/>
              </p:nvGrpSpPr>
              <p:grpSpPr>
                <a:xfrm>
                  <a:off x="2286000" y="4876800"/>
                  <a:ext cx="72000" cy="834743"/>
                  <a:chOff x="1981200" y="4495800"/>
                  <a:chExt cx="72000" cy="834743"/>
                </a:xfrm>
              </p:grpSpPr>
              <p:sp>
                <p:nvSpPr>
                  <p:cNvPr id="93" name="矩形 92">
                    <a:extLst>
                      <a:ext uri="{FF2B5EF4-FFF2-40B4-BE49-F238E27FC236}">
                        <a16:creationId xmlns:a16="http://schemas.microsoft.com/office/drawing/2014/main" id="{9C1EAC47-2219-D1E3-0CF1-296F2F9C2DD7}"/>
                      </a:ext>
                    </a:extLst>
                  </p:cNvPr>
                  <p:cNvSpPr/>
                  <p:nvPr/>
                </p:nvSpPr>
                <p:spPr bwMode="auto">
                  <a:xfrm>
                    <a:off x="1981200" y="44958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94" name="矩形 93">
                    <a:extLst>
                      <a:ext uri="{FF2B5EF4-FFF2-40B4-BE49-F238E27FC236}">
                        <a16:creationId xmlns:a16="http://schemas.microsoft.com/office/drawing/2014/main" id="{16B5CA37-E4FA-66B0-8BD1-7A4501F52D2F}"/>
                      </a:ext>
                    </a:extLst>
                  </p:cNvPr>
                  <p:cNvSpPr/>
                  <p:nvPr/>
                </p:nvSpPr>
                <p:spPr bwMode="auto">
                  <a:xfrm>
                    <a:off x="1981200" y="4648349"/>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95" name="矩形 94">
                    <a:extLst>
                      <a:ext uri="{FF2B5EF4-FFF2-40B4-BE49-F238E27FC236}">
                        <a16:creationId xmlns:a16="http://schemas.microsoft.com/office/drawing/2014/main" id="{23627931-E9D4-2F65-F3DC-D8BF3157B4DF}"/>
                      </a:ext>
                    </a:extLst>
                  </p:cNvPr>
                  <p:cNvSpPr/>
                  <p:nvPr/>
                </p:nvSpPr>
                <p:spPr bwMode="auto">
                  <a:xfrm>
                    <a:off x="1981200" y="4800898"/>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96" name="矩形 95">
                    <a:extLst>
                      <a:ext uri="{FF2B5EF4-FFF2-40B4-BE49-F238E27FC236}">
                        <a16:creationId xmlns:a16="http://schemas.microsoft.com/office/drawing/2014/main" id="{7F0EF796-DBF9-7888-EB16-D5604DA22FA0}"/>
                      </a:ext>
                    </a:extLst>
                  </p:cNvPr>
                  <p:cNvSpPr/>
                  <p:nvPr/>
                </p:nvSpPr>
                <p:spPr bwMode="auto">
                  <a:xfrm>
                    <a:off x="1981200" y="4953447"/>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97" name="矩形 96">
                    <a:extLst>
                      <a:ext uri="{FF2B5EF4-FFF2-40B4-BE49-F238E27FC236}">
                        <a16:creationId xmlns:a16="http://schemas.microsoft.com/office/drawing/2014/main" id="{75B0AA83-8EE3-78DF-1B91-7EC6441181FC}"/>
                      </a:ext>
                    </a:extLst>
                  </p:cNvPr>
                  <p:cNvSpPr/>
                  <p:nvPr/>
                </p:nvSpPr>
                <p:spPr bwMode="auto">
                  <a:xfrm>
                    <a:off x="1981200" y="5105996"/>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98" name="矩形 97">
                    <a:extLst>
                      <a:ext uri="{FF2B5EF4-FFF2-40B4-BE49-F238E27FC236}">
                        <a16:creationId xmlns:a16="http://schemas.microsoft.com/office/drawing/2014/main" id="{F87BB331-BB24-EA97-94D6-9FEDAEAD2A34}"/>
                      </a:ext>
                    </a:extLst>
                  </p:cNvPr>
                  <p:cNvSpPr/>
                  <p:nvPr/>
                </p:nvSpPr>
                <p:spPr bwMode="auto">
                  <a:xfrm>
                    <a:off x="1981200" y="5258543"/>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nvGrpSpPr>
                <p:cNvPr id="99" name="组合 98">
                  <a:extLst>
                    <a:ext uri="{FF2B5EF4-FFF2-40B4-BE49-F238E27FC236}">
                      <a16:creationId xmlns:a16="http://schemas.microsoft.com/office/drawing/2014/main" id="{3DA3756D-1F33-5734-5729-8C655E8496B5}"/>
                    </a:ext>
                  </a:extLst>
                </p:cNvPr>
                <p:cNvGrpSpPr/>
                <p:nvPr/>
              </p:nvGrpSpPr>
              <p:grpSpPr>
                <a:xfrm>
                  <a:off x="2438400" y="4876800"/>
                  <a:ext cx="72000" cy="834743"/>
                  <a:chOff x="1981200" y="4495800"/>
                  <a:chExt cx="72000" cy="834743"/>
                </a:xfrm>
              </p:grpSpPr>
              <p:sp>
                <p:nvSpPr>
                  <p:cNvPr id="100" name="矩形 99">
                    <a:extLst>
                      <a:ext uri="{FF2B5EF4-FFF2-40B4-BE49-F238E27FC236}">
                        <a16:creationId xmlns:a16="http://schemas.microsoft.com/office/drawing/2014/main" id="{A89E6D5D-FCB2-09EE-6F9F-95CD83AC31CC}"/>
                      </a:ext>
                    </a:extLst>
                  </p:cNvPr>
                  <p:cNvSpPr/>
                  <p:nvPr/>
                </p:nvSpPr>
                <p:spPr bwMode="auto">
                  <a:xfrm>
                    <a:off x="1981200" y="44958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01" name="矩形 100">
                    <a:extLst>
                      <a:ext uri="{FF2B5EF4-FFF2-40B4-BE49-F238E27FC236}">
                        <a16:creationId xmlns:a16="http://schemas.microsoft.com/office/drawing/2014/main" id="{8472BC2E-5668-D11A-1464-A54A64F37CD9}"/>
                      </a:ext>
                    </a:extLst>
                  </p:cNvPr>
                  <p:cNvSpPr/>
                  <p:nvPr/>
                </p:nvSpPr>
                <p:spPr bwMode="auto">
                  <a:xfrm>
                    <a:off x="1981200" y="4648349"/>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02" name="矩形 101">
                    <a:extLst>
                      <a:ext uri="{FF2B5EF4-FFF2-40B4-BE49-F238E27FC236}">
                        <a16:creationId xmlns:a16="http://schemas.microsoft.com/office/drawing/2014/main" id="{92E9877F-E6E2-2729-C64E-B197D35A829B}"/>
                      </a:ext>
                    </a:extLst>
                  </p:cNvPr>
                  <p:cNvSpPr/>
                  <p:nvPr/>
                </p:nvSpPr>
                <p:spPr bwMode="auto">
                  <a:xfrm>
                    <a:off x="1981200" y="4800898"/>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03" name="矩形 102">
                    <a:extLst>
                      <a:ext uri="{FF2B5EF4-FFF2-40B4-BE49-F238E27FC236}">
                        <a16:creationId xmlns:a16="http://schemas.microsoft.com/office/drawing/2014/main" id="{41789EB6-B8C2-EC0C-91E3-2853D95B8812}"/>
                      </a:ext>
                    </a:extLst>
                  </p:cNvPr>
                  <p:cNvSpPr/>
                  <p:nvPr/>
                </p:nvSpPr>
                <p:spPr bwMode="auto">
                  <a:xfrm>
                    <a:off x="1981200" y="4953447"/>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04" name="矩形 103">
                    <a:extLst>
                      <a:ext uri="{FF2B5EF4-FFF2-40B4-BE49-F238E27FC236}">
                        <a16:creationId xmlns:a16="http://schemas.microsoft.com/office/drawing/2014/main" id="{CFF74492-E278-34B1-9E74-A28C01A1AD86}"/>
                      </a:ext>
                    </a:extLst>
                  </p:cNvPr>
                  <p:cNvSpPr/>
                  <p:nvPr/>
                </p:nvSpPr>
                <p:spPr bwMode="auto">
                  <a:xfrm>
                    <a:off x="1981200" y="5105996"/>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05" name="矩形 104">
                    <a:extLst>
                      <a:ext uri="{FF2B5EF4-FFF2-40B4-BE49-F238E27FC236}">
                        <a16:creationId xmlns:a16="http://schemas.microsoft.com/office/drawing/2014/main" id="{2EDB2A2C-1A3B-6C83-D903-98626CE3DC95}"/>
                      </a:ext>
                    </a:extLst>
                  </p:cNvPr>
                  <p:cNvSpPr/>
                  <p:nvPr/>
                </p:nvSpPr>
                <p:spPr bwMode="auto">
                  <a:xfrm>
                    <a:off x="1981200" y="5258543"/>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nvGrpSpPr>
                <p:cNvPr id="106" name="组合 105">
                  <a:extLst>
                    <a:ext uri="{FF2B5EF4-FFF2-40B4-BE49-F238E27FC236}">
                      <a16:creationId xmlns:a16="http://schemas.microsoft.com/office/drawing/2014/main" id="{1705F747-B6E5-BA75-99FA-5543D120BDB0}"/>
                    </a:ext>
                  </a:extLst>
                </p:cNvPr>
                <p:cNvGrpSpPr/>
                <p:nvPr/>
              </p:nvGrpSpPr>
              <p:grpSpPr>
                <a:xfrm>
                  <a:off x="2590800" y="4876800"/>
                  <a:ext cx="72000" cy="834743"/>
                  <a:chOff x="1981200" y="4495800"/>
                  <a:chExt cx="72000" cy="834743"/>
                </a:xfrm>
              </p:grpSpPr>
              <p:sp>
                <p:nvSpPr>
                  <p:cNvPr id="107" name="矩形 106">
                    <a:extLst>
                      <a:ext uri="{FF2B5EF4-FFF2-40B4-BE49-F238E27FC236}">
                        <a16:creationId xmlns:a16="http://schemas.microsoft.com/office/drawing/2014/main" id="{F4068DA5-DA76-1436-BE07-D58FACA6D202}"/>
                      </a:ext>
                    </a:extLst>
                  </p:cNvPr>
                  <p:cNvSpPr/>
                  <p:nvPr/>
                </p:nvSpPr>
                <p:spPr bwMode="auto">
                  <a:xfrm>
                    <a:off x="1981200" y="44958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08" name="矩形 107">
                    <a:extLst>
                      <a:ext uri="{FF2B5EF4-FFF2-40B4-BE49-F238E27FC236}">
                        <a16:creationId xmlns:a16="http://schemas.microsoft.com/office/drawing/2014/main" id="{52E5DAB8-2D0E-5788-F12D-69BFD4463727}"/>
                      </a:ext>
                    </a:extLst>
                  </p:cNvPr>
                  <p:cNvSpPr/>
                  <p:nvPr/>
                </p:nvSpPr>
                <p:spPr bwMode="auto">
                  <a:xfrm>
                    <a:off x="1981200" y="4648349"/>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09" name="矩形 108">
                    <a:extLst>
                      <a:ext uri="{FF2B5EF4-FFF2-40B4-BE49-F238E27FC236}">
                        <a16:creationId xmlns:a16="http://schemas.microsoft.com/office/drawing/2014/main" id="{A8F05B74-C7A0-BAE8-B288-8351B54000B9}"/>
                      </a:ext>
                    </a:extLst>
                  </p:cNvPr>
                  <p:cNvSpPr/>
                  <p:nvPr/>
                </p:nvSpPr>
                <p:spPr bwMode="auto">
                  <a:xfrm>
                    <a:off x="1981200" y="4800898"/>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10" name="矩形 109">
                    <a:extLst>
                      <a:ext uri="{FF2B5EF4-FFF2-40B4-BE49-F238E27FC236}">
                        <a16:creationId xmlns:a16="http://schemas.microsoft.com/office/drawing/2014/main" id="{7B5B6AA5-F81F-AB8B-B6D6-46EE1578B0B7}"/>
                      </a:ext>
                    </a:extLst>
                  </p:cNvPr>
                  <p:cNvSpPr/>
                  <p:nvPr/>
                </p:nvSpPr>
                <p:spPr bwMode="auto">
                  <a:xfrm>
                    <a:off x="1981200" y="4953447"/>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11" name="矩形 110">
                    <a:extLst>
                      <a:ext uri="{FF2B5EF4-FFF2-40B4-BE49-F238E27FC236}">
                        <a16:creationId xmlns:a16="http://schemas.microsoft.com/office/drawing/2014/main" id="{8440357B-CBB9-F7BA-7346-14E29EE0AF17}"/>
                      </a:ext>
                    </a:extLst>
                  </p:cNvPr>
                  <p:cNvSpPr/>
                  <p:nvPr/>
                </p:nvSpPr>
                <p:spPr bwMode="auto">
                  <a:xfrm>
                    <a:off x="1981200" y="5105996"/>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12" name="矩形 111">
                    <a:extLst>
                      <a:ext uri="{FF2B5EF4-FFF2-40B4-BE49-F238E27FC236}">
                        <a16:creationId xmlns:a16="http://schemas.microsoft.com/office/drawing/2014/main" id="{D2D5A20A-971F-E362-9367-8564587A78C3}"/>
                      </a:ext>
                    </a:extLst>
                  </p:cNvPr>
                  <p:cNvSpPr/>
                  <p:nvPr/>
                </p:nvSpPr>
                <p:spPr bwMode="auto">
                  <a:xfrm>
                    <a:off x="1981200" y="5258543"/>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nvGrpSpPr>
                <p:cNvPr id="113" name="组合 112">
                  <a:extLst>
                    <a:ext uri="{FF2B5EF4-FFF2-40B4-BE49-F238E27FC236}">
                      <a16:creationId xmlns:a16="http://schemas.microsoft.com/office/drawing/2014/main" id="{D2B33E14-FF23-08A6-482E-830155E6A60C}"/>
                    </a:ext>
                  </a:extLst>
                </p:cNvPr>
                <p:cNvGrpSpPr/>
                <p:nvPr/>
              </p:nvGrpSpPr>
              <p:grpSpPr>
                <a:xfrm>
                  <a:off x="2743200" y="4876800"/>
                  <a:ext cx="72000" cy="834743"/>
                  <a:chOff x="1981200" y="4495800"/>
                  <a:chExt cx="72000" cy="834743"/>
                </a:xfrm>
              </p:grpSpPr>
              <p:sp>
                <p:nvSpPr>
                  <p:cNvPr id="114" name="矩形 113">
                    <a:extLst>
                      <a:ext uri="{FF2B5EF4-FFF2-40B4-BE49-F238E27FC236}">
                        <a16:creationId xmlns:a16="http://schemas.microsoft.com/office/drawing/2014/main" id="{59CAC2F2-4D7D-D0D3-BCA6-61A5C8E6A528}"/>
                      </a:ext>
                    </a:extLst>
                  </p:cNvPr>
                  <p:cNvSpPr/>
                  <p:nvPr/>
                </p:nvSpPr>
                <p:spPr bwMode="auto">
                  <a:xfrm>
                    <a:off x="1981200" y="44958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15" name="矩形 114">
                    <a:extLst>
                      <a:ext uri="{FF2B5EF4-FFF2-40B4-BE49-F238E27FC236}">
                        <a16:creationId xmlns:a16="http://schemas.microsoft.com/office/drawing/2014/main" id="{CC1E8FF7-FA91-B31F-5E9D-F1D9E9158270}"/>
                      </a:ext>
                    </a:extLst>
                  </p:cNvPr>
                  <p:cNvSpPr/>
                  <p:nvPr/>
                </p:nvSpPr>
                <p:spPr bwMode="auto">
                  <a:xfrm>
                    <a:off x="1981200" y="4648349"/>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16" name="矩形 115">
                    <a:extLst>
                      <a:ext uri="{FF2B5EF4-FFF2-40B4-BE49-F238E27FC236}">
                        <a16:creationId xmlns:a16="http://schemas.microsoft.com/office/drawing/2014/main" id="{4AF384E3-22A0-35A1-3C45-719185324B7E}"/>
                      </a:ext>
                    </a:extLst>
                  </p:cNvPr>
                  <p:cNvSpPr/>
                  <p:nvPr/>
                </p:nvSpPr>
                <p:spPr bwMode="auto">
                  <a:xfrm>
                    <a:off x="1981200" y="4800898"/>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17" name="矩形 116">
                    <a:extLst>
                      <a:ext uri="{FF2B5EF4-FFF2-40B4-BE49-F238E27FC236}">
                        <a16:creationId xmlns:a16="http://schemas.microsoft.com/office/drawing/2014/main" id="{2F01E859-B638-B68F-D0D9-E8CE0C5E278A}"/>
                      </a:ext>
                    </a:extLst>
                  </p:cNvPr>
                  <p:cNvSpPr/>
                  <p:nvPr/>
                </p:nvSpPr>
                <p:spPr bwMode="auto">
                  <a:xfrm>
                    <a:off x="1981200" y="4953447"/>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18" name="矩形 117">
                    <a:extLst>
                      <a:ext uri="{FF2B5EF4-FFF2-40B4-BE49-F238E27FC236}">
                        <a16:creationId xmlns:a16="http://schemas.microsoft.com/office/drawing/2014/main" id="{D3E34532-6A8A-CBE5-CE7A-E66D7A007D22}"/>
                      </a:ext>
                    </a:extLst>
                  </p:cNvPr>
                  <p:cNvSpPr/>
                  <p:nvPr/>
                </p:nvSpPr>
                <p:spPr bwMode="auto">
                  <a:xfrm>
                    <a:off x="1981200" y="5105996"/>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19" name="矩形 118">
                    <a:extLst>
                      <a:ext uri="{FF2B5EF4-FFF2-40B4-BE49-F238E27FC236}">
                        <a16:creationId xmlns:a16="http://schemas.microsoft.com/office/drawing/2014/main" id="{0A363F26-BC14-F30E-3872-B0E49502B16B}"/>
                      </a:ext>
                    </a:extLst>
                  </p:cNvPr>
                  <p:cNvSpPr/>
                  <p:nvPr/>
                </p:nvSpPr>
                <p:spPr bwMode="auto">
                  <a:xfrm>
                    <a:off x="1981200" y="5258543"/>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grpSp>
            <p:nvGrpSpPr>
              <p:cNvPr id="122" name="组合 121">
                <a:extLst>
                  <a:ext uri="{FF2B5EF4-FFF2-40B4-BE49-F238E27FC236}">
                    <a16:creationId xmlns:a16="http://schemas.microsoft.com/office/drawing/2014/main" id="{7E20B13F-8600-A85A-8A16-96F7062F5D8B}"/>
                  </a:ext>
                </a:extLst>
              </p:cNvPr>
              <p:cNvGrpSpPr/>
              <p:nvPr/>
            </p:nvGrpSpPr>
            <p:grpSpPr>
              <a:xfrm>
                <a:off x="2942339" y="4622280"/>
                <a:ext cx="72000" cy="834743"/>
                <a:chOff x="1828800" y="4343400"/>
                <a:chExt cx="72000" cy="834743"/>
              </a:xfrm>
            </p:grpSpPr>
            <p:sp>
              <p:nvSpPr>
                <p:cNvPr id="123" name="矩形 122">
                  <a:extLst>
                    <a:ext uri="{FF2B5EF4-FFF2-40B4-BE49-F238E27FC236}">
                      <a16:creationId xmlns:a16="http://schemas.microsoft.com/office/drawing/2014/main" id="{FD35C584-E6ED-18CE-AD49-EAFC008A594A}"/>
                    </a:ext>
                  </a:extLst>
                </p:cNvPr>
                <p:cNvSpPr/>
                <p:nvPr/>
              </p:nvSpPr>
              <p:spPr bwMode="auto">
                <a:xfrm>
                  <a:off x="1828800" y="43434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24" name="矩形 123">
                  <a:extLst>
                    <a:ext uri="{FF2B5EF4-FFF2-40B4-BE49-F238E27FC236}">
                      <a16:creationId xmlns:a16="http://schemas.microsoft.com/office/drawing/2014/main" id="{AC28E59E-46F0-0C1C-C538-8DA11E0A6D1D}"/>
                    </a:ext>
                  </a:extLst>
                </p:cNvPr>
                <p:cNvSpPr/>
                <p:nvPr/>
              </p:nvSpPr>
              <p:spPr bwMode="auto">
                <a:xfrm>
                  <a:off x="1828800" y="449594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25" name="矩形 124">
                  <a:extLst>
                    <a:ext uri="{FF2B5EF4-FFF2-40B4-BE49-F238E27FC236}">
                      <a16:creationId xmlns:a16="http://schemas.microsoft.com/office/drawing/2014/main" id="{C320F913-DD31-3263-4AD3-B5B579FABC31}"/>
                    </a:ext>
                  </a:extLst>
                </p:cNvPr>
                <p:cNvSpPr/>
                <p:nvPr/>
              </p:nvSpPr>
              <p:spPr bwMode="auto">
                <a:xfrm>
                  <a:off x="1828800" y="4648498"/>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26" name="矩形 125">
                  <a:extLst>
                    <a:ext uri="{FF2B5EF4-FFF2-40B4-BE49-F238E27FC236}">
                      <a16:creationId xmlns:a16="http://schemas.microsoft.com/office/drawing/2014/main" id="{6A376A90-E860-750A-BCD3-2759BB96BEC2}"/>
                    </a:ext>
                  </a:extLst>
                </p:cNvPr>
                <p:cNvSpPr/>
                <p:nvPr/>
              </p:nvSpPr>
              <p:spPr bwMode="auto">
                <a:xfrm>
                  <a:off x="1828800" y="4801047"/>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27" name="矩形 126">
                  <a:extLst>
                    <a:ext uri="{FF2B5EF4-FFF2-40B4-BE49-F238E27FC236}">
                      <a16:creationId xmlns:a16="http://schemas.microsoft.com/office/drawing/2014/main" id="{64C5F775-BD0E-0379-6AFA-46C8A08D6B06}"/>
                    </a:ext>
                  </a:extLst>
                </p:cNvPr>
                <p:cNvSpPr/>
                <p:nvPr/>
              </p:nvSpPr>
              <p:spPr bwMode="auto">
                <a:xfrm>
                  <a:off x="1828800" y="4953596"/>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28" name="矩形 127">
                  <a:extLst>
                    <a:ext uri="{FF2B5EF4-FFF2-40B4-BE49-F238E27FC236}">
                      <a16:creationId xmlns:a16="http://schemas.microsoft.com/office/drawing/2014/main" id="{430218F3-41C5-8E86-A9CE-AD2BE4A61970}"/>
                    </a:ext>
                  </a:extLst>
                </p:cNvPr>
                <p:cNvSpPr/>
                <p:nvPr/>
              </p:nvSpPr>
              <p:spPr bwMode="auto">
                <a:xfrm>
                  <a:off x="1828800" y="5106143"/>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sp>
            <p:nvSpPr>
              <p:cNvPr id="129" name="文本框 128">
                <a:extLst>
                  <a:ext uri="{FF2B5EF4-FFF2-40B4-BE49-F238E27FC236}">
                    <a16:creationId xmlns:a16="http://schemas.microsoft.com/office/drawing/2014/main" id="{92A5B530-342B-91B1-3CF5-35A958708E2E}"/>
                  </a:ext>
                </a:extLst>
              </p:cNvPr>
              <p:cNvSpPr txBox="1"/>
              <p:nvPr/>
            </p:nvSpPr>
            <p:spPr>
              <a:xfrm>
                <a:off x="1495858" y="4854985"/>
                <a:ext cx="289655" cy="369332"/>
              </a:xfrm>
              <a:prstGeom prst="rect">
                <a:avLst/>
              </a:prstGeom>
              <a:noFill/>
            </p:spPr>
            <p:txBody>
              <a:bodyPr wrap="square">
                <a:spAutoFit/>
              </a:bodyPr>
              <a:lstStyle/>
              <a:p>
                <a:r>
                  <a:rPr kumimoji="1" lang="en-US" altLang="zh-CN" sz="1800" dirty="0"/>
                  <a:t>=</a:t>
                </a:r>
                <a:endParaRPr lang="zh-CN" altLang="en-US" sz="1800" dirty="0"/>
              </a:p>
            </p:txBody>
          </p:sp>
          <p:sp>
            <p:nvSpPr>
              <p:cNvPr id="130" name="文本框 129">
                <a:extLst>
                  <a:ext uri="{FF2B5EF4-FFF2-40B4-BE49-F238E27FC236}">
                    <a16:creationId xmlns:a16="http://schemas.microsoft.com/office/drawing/2014/main" id="{DCC8B67A-530C-581C-A778-94788DA8F72D}"/>
                  </a:ext>
                </a:extLst>
              </p:cNvPr>
              <p:cNvSpPr txBox="1"/>
              <p:nvPr/>
            </p:nvSpPr>
            <p:spPr>
              <a:xfrm>
                <a:off x="2645111" y="4854985"/>
                <a:ext cx="289655" cy="369332"/>
              </a:xfrm>
              <a:prstGeom prst="rect">
                <a:avLst/>
              </a:prstGeom>
              <a:noFill/>
            </p:spPr>
            <p:txBody>
              <a:bodyPr wrap="square">
                <a:spAutoFit/>
              </a:bodyPr>
              <a:lstStyle/>
              <a:p>
                <a:r>
                  <a:rPr kumimoji="1" lang="en-US" altLang="zh-CN" sz="1800" dirty="0"/>
                  <a:t>x</a:t>
                </a:r>
                <a:endParaRPr lang="zh-CN" altLang="en-US" sz="1800" dirty="0"/>
              </a:p>
            </p:txBody>
          </p:sp>
        </p:grpSp>
        <p:grpSp>
          <p:nvGrpSpPr>
            <p:cNvPr id="206" name="组合 205">
              <a:extLst>
                <a:ext uri="{FF2B5EF4-FFF2-40B4-BE49-F238E27FC236}">
                  <a16:creationId xmlns:a16="http://schemas.microsoft.com/office/drawing/2014/main" id="{2ABE5940-31B3-95A7-2851-F5E20694D4A2}"/>
                </a:ext>
              </a:extLst>
            </p:cNvPr>
            <p:cNvGrpSpPr/>
            <p:nvPr/>
          </p:nvGrpSpPr>
          <p:grpSpPr>
            <a:xfrm>
              <a:off x="4511193" y="2273996"/>
              <a:ext cx="1854078" cy="834743"/>
              <a:chOff x="4699122" y="4611973"/>
              <a:chExt cx="1854078" cy="834743"/>
            </a:xfrm>
          </p:grpSpPr>
          <p:grpSp>
            <p:nvGrpSpPr>
              <p:cNvPr id="131" name="组合 130">
                <a:extLst>
                  <a:ext uri="{FF2B5EF4-FFF2-40B4-BE49-F238E27FC236}">
                    <a16:creationId xmlns:a16="http://schemas.microsoft.com/office/drawing/2014/main" id="{7D6401AE-2676-1773-EDE9-018585707056}"/>
                  </a:ext>
                </a:extLst>
              </p:cNvPr>
              <p:cNvGrpSpPr/>
              <p:nvPr/>
            </p:nvGrpSpPr>
            <p:grpSpPr>
              <a:xfrm>
                <a:off x="6481200" y="4611973"/>
                <a:ext cx="72000" cy="834743"/>
                <a:chOff x="1828800" y="4343400"/>
                <a:chExt cx="72000" cy="834743"/>
              </a:xfrm>
            </p:grpSpPr>
            <p:sp>
              <p:nvSpPr>
                <p:cNvPr id="132" name="矩形 131">
                  <a:extLst>
                    <a:ext uri="{FF2B5EF4-FFF2-40B4-BE49-F238E27FC236}">
                      <a16:creationId xmlns:a16="http://schemas.microsoft.com/office/drawing/2014/main" id="{CF10A198-F138-73D2-3906-B5C6A1F245E2}"/>
                    </a:ext>
                  </a:extLst>
                </p:cNvPr>
                <p:cNvSpPr/>
                <p:nvPr/>
              </p:nvSpPr>
              <p:spPr bwMode="auto">
                <a:xfrm>
                  <a:off x="1828800" y="43434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33" name="矩形 132">
                  <a:extLst>
                    <a:ext uri="{FF2B5EF4-FFF2-40B4-BE49-F238E27FC236}">
                      <a16:creationId xmlns:a16="http://schemas.microsoft.com/office/drawing/2014/main" id="{D6BB9BC6-F6C9-6D08-7479-6118AD09613E}"/>
                    </a:ext>
                  </a:extLst>
                </p:cNvPr>
                <p:cNvSpPr/>
                <p:nvPr/>
              </p:nvSpPr>
              <p:spPr bwMode="auto">
                <a:xfrm>
                  <a:off x="1828800" y="449594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34" name="矩形 133">
                  <a:extLst>
                    <a:ext uri="{FF2B5EF4-FFF2-40B4-BE49-F238E27FC236}">
                      <a16:creationId xmlns:a16="http://schemas.microsoft.com/office/drawing/2014/main" id="{1E5D56A0-B306-EA45-AEEF-18B7A4BA2CD7}"/>
                    </a:ext>
                  </a:extLst>
                </p:cNvPr>
                <p:cNvSpPr/>
                <p:nvPr/>
              </p:nvSpPr>
              <p:spPr bwMode="auto">
                <a:xfrm>
                  <a:off x="1828800" y="4648498"/>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35" name="矩形 134">
                  <a:extLst>
                    <a:ext uri="{FF2B5EF4-FFF2-40B4-BE49-F238E27FC236}">
                      <a16:creationId xmlns:a16="http://schemas.microsoft.com/office/drawing/2014/main" id="{B2FC1970-A197-54F2-5D7F-FEBDEB3F2A0B}"/>
                    </a:ext>
                  </a:extLst>
                </p:cNvPr>
                <p:cNvSpPr/>
                <p:nvPr/>
              </p:nvSpPr>
              <p:spPr bwMode="auto">
                <a:xfrm>
                  <a:off x="1828800" y="4801047"/>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36" name="矩形 135">
                  <a:extLst>
                    <a:ext uri="{FF2B5EF4-FFF2-40B4-BE49-F238E27FC236}">
                      <a16:creationId xmlns:a16="http://schemas.microsoft.com/office/drawing/2014/main" id="{03660E85-3619-950B-28A2-E6BA01E50B09}"/>
                    </a:ext>
                  </a:extLst>
                </p:cNvPr>
                <p:cNvSpPr/>
                <p:nvPr/>
              </p:nvSpPr>
              <p:spPr bwMode="auto">
                <a:xfrm>
                  <a:off x="1828800" y="4953596"/>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37" name="矩形 136">
                  <a:extLst>
                    <a:ext uri="{FF2B5EF4-FFF2-40B4-BE49-F238E27FC236}">
                      <a16:creationId xmlns:a16="http://schemas.microsoft.com/office/drawing/2014/main" id="{7AD593CE-4A7C-ACFA-DF51-3256A97054BB}"/>
                    </a:ext>
                  </a:extLst>
                </p:cNvPr>
                <p:cNvSpPr/>
                <p:nvPr/>
              </p:nvSpPr>
              <p:spPr bwMode="auto">
                <a:xfrm>
                  <a:off x="1828800" y="5106143"/>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nvGrpSpPr>
              <p:cNvPr id="138" name="组合 137">
                <a:extLst>
                  <a:ext uri="{FF2B5EF4-FFF2-40B4-BE49-F238E27FC236}">
                    <a16:creationId xmlns:a16="http://schemas.microsoft.com/office/drawing/2014/main" id="{3E551AF4-C119-1ACB-2695-DEBD6290F5B7}"/>
                  </a:ext>
                </a:extLst>
              </p:cNvPr>
              <p:cNvGrpSpPr/>
              <p:nvPr/>
            </p:nvGrpSpPr>
            <p:grpSpPr>
              <a:xfrm>
                <a:off x="4699122" y="4618267"/>
                <a:ext cx="72000" cy="377098"/>
                <a:chOff x="1828800" y="4343400"/>
                <a:chExt cx="72000" cy="377098"/>
              </a:xfrm>
            </p:grpSpPr>
            <p:sp>
              <p:nvSpPr>
                <p:cNvPr id="139" name="矩形 138">
                  <a:extLst>
                    <a:ext uri="{FF2B5EF4-FFF2-40B4-BE49-F238E27FC236}">
                      <a16:creationId xmlns:a16="http://schemas.microsoft.com/office/drawing/2014/main" id="{CBDD61B1-01C6-E3DD-3F22-1DF5F3096A15}"/>
                    </a:ext>
                  </a:extLst>
                </p:cNvPr>
                <p:cNvSpPr/>
                <p:nvPr/>
              </p:nvSpPr>
              <p:spPr bwMode="auto">
                <a:xfrm>
                  <a:off x="1828800" y="43434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40" name="矩形 139">
                  <a:extLst>
                    <a:ext uri="{FF2B5EF4-FFF2-40B4-BE49-F238E27FC236}">
                      <a16:creationId xmlns:a16="http://schemas.microsoft.com/office/drawing/2014/main" id="{2D9F831E-241F-944D-7E2B-07846364DD19}"/>
                    </a:ext>
                  </a:extLst>
                </p:cNvPr>
                <p:cNvSpPr/>
                <p:nvPr/>
              </p:nvSpPr>
              <p:spPr bwMode="auto">
                <a:xfrm>
                  <a:off x="1828800" y="449594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41" name="矩形 140">
                  <a:extLst>
                    <a:ext uri="{FF2B5EF4-FFF2-40B4-BE49-F238E27FC236}">
                      <a16:creationId xmlns:a16="http://schemas.microsoft.com/office/drawing/2014/main" id="{44497F28-59E3-C55D-1FAB-0B1FDAD64D46}"/>
                    </a:ext>
                  </a:extLst>
                </p:cNvPr>
                <p:cNvSpPr/>
                <p:nvPr/>
              </p:nvSpPr>
              <p:spPr bwMode="auto">
                <a:xfrm>
                  <a:off x="1828800" y="4648498"/>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nvGrpSpPr>
              <p:cNvPr id="203" name="组合 202">
                <a:extLst>
                  <a:ext uri="{FF2B5EF4-FFF2-40B4-BE49-F238E27FC236}">
                    <a16:creationId xmlns:a16="http://schemas.microsoft.com/office/drawing/2014/main" id="{E1CB06E3-CAB0-6CE8-41B3-654A31DB71B7}"/>
                  </a:ext>
                </a:extLst>
              </p:cNvPr>
              <p:cNvGrpSpPr/>
              <p:nvPr/>
            </p:nvGrpSpPr>
            <p:grpSpPr>
              <a:xfrm>
                <a:off x="5346059" y="4618565"/>
                <a:ext cx="834000" cy="376800"/>
                <a:chOff x="6184436" y="4724235"/>
                <a:chExt cx="834000" cy="376800"/>
              </a:xfrm>
            </p:grpSpPr>
            <p:grpSp>
              <p:nvGrpSpPr>
                <p:cNvPr id="188" name="组合 187">
                  <a:extLst>
                    <a:ext uri="{FF2B5EF4-FFF2-40B4-BE49-F238E27FC236}">
                      <a16:creationId xmlns:a16="http://schemas.microsoft.com/office/drawing/2014/main" id="{E836879F-247C-B064-C981-C803276CBE0C}"/>
                    </a:ext>
                  </a:extLst>
                </p:cNvPr>
                <p:cNvGrpSpPr/>
                <p:nvPr/>
              </p:nvGrpSpPr>
              <p:grpSpPr>
                <a:xfrm>
                  <a:off x="6184436" y="4724235"/>
                  <a:ext cx="834000" cy="72000"/>
                  <a:chOff x="6209236" y="4694279"/>
                  <a:chExt cx="834000" cy="72000"/>
                </a:xfrm>
              </p:grpSpPr>
              <p:sp>
                <p:nvSpPr>
                  <p:cNvPr id="182" name="矩形 181">
                    <a:extLst>
                      <a:ext uri="{FF2B5EF4-FFF2-40B4-BE49-F238E27FC236}">
                        <a16:creationId xmlns:a16="http://schemas.microsoft.com/office/drawing/2014/main" id="{2813EED5-15CE-5149-0166-ABBD01D0708B}"/>
                      </a:ext>
                    </a:extLst>
                  </p:cNvPr>
                  <p:cNvSpPr/>
                  <p:nvPr/>
                </p:nvSpPr>
                <p:spPr bwMode="auto">
                  <a:xfrm>
                    <a:off x="62092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76" name="矩形 175">
                    <a:extLst>
                      <a:ext uri="{FF2B5EF4-FFF2-40B4-BE49-F238E27FC236}">
                        <a16:creationId xmlns:a16="http://schemas.microsoft.com/office/drawing/2014/main" id="{CA085F65-339C-2CD3-630B-FE893447F2DA}"/>
                      </a:ext>
                    </a:extLst>
                  </p:cNvPr>
                  <p:cNvSpPr/>
                  <p:nvPr/>
                </p:nvSpPr>
                <p:spPr bwMode="auto">
                  <a:xfrm>
                    <a:off x="63616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70" name="矩形 169">
                    <a:extLst>
                      <a:ext uri="{FF2B5EF4-FFF2-40B4-BE49-F238E27FC236}">
                        <a16:creationId xmlns:a16="http://schemas.microsoft.com/office/drawing/2014/main" id="{9E46F31D-8F47-EA0D-2CEF-CA01CF7A17F0}"/>
                      </a:ext>
                    </a:extLst>
                  </p:cNvPr>
                  <p:cNvSpPr/>
                  <p:nvPr/>
                </p:nvSpPr>
                <p:spPr bwMode="auto">
                  <a:xfrm>
                    <a:off x="65140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64" name="矩形 163">
                    <a:extLst>
                      <a:ext uri="{FF2B5EF4-FFF2-40B4-BE49-F238E27FC236}">
                        <a16:creationId xmlns:a16="http://schemas.microsoft.com/office/drawing/2014/main" id="{548F2442-1618-3EB2-5B0C-CA502EC99087}"/>
                      </a:ext>
                    </a:extLst>
                  </p:cNvPr>
                  <p:cNvSpPr/>
                  <p:nvPr/>
                </p:nvSpPr>
                <p:spPr bwMode="auto">
                  <a:xfrm>
                    <a:off x="66664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58" name="矩形 157">
                    <a:extLst>
                      <a:ext uri="{FF2B5EF4-FFF2-40B4-BE49-F238E27FC236}">
                        <a16:creationId xmlns:a16="http://schemas.microsoft.com/office/drawing/2014/main" id="{DB8402EB-0314-FC61-4C42-A31A4B37DDF1}"/>
                      </a:ext>
                    </a:extLst>
                  </p:cNvPr>
                  <p:cNvSpPr/>
                  <p:nvPr/>
                </p:nvSpPr>
                <p:spPr bwMode="auto">
                  <a:xfrm>
                    <a:off x="68188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52" name="矩形 151">
                    <a:extLst>
                      <a:ext uri="{FF2B5EF4-FFF2-40B4-BE49-F238E27FC236}">
                        <a16:creationId xmlns:a16="http://schemas.microsoft.com/office/drawing/2014/main" id="{1241C58E-2720-615D-3469-5AC86B35E269}"/>
                      </a:ext>
                    </a:extLst>
                  </p:cNvPr>
                  <p:cNvSpPr/>
                  <p:nvPr/>
                </p:nvSpPr>
                <p:spPr bwMode="auto">
                  <a:xfrm>
                    <a:off x="69712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nvGrpSpPr>
                <p:cNvPr id="189" name="组合 188">
                  <a:extLst>
                    <a:ext uri="{FF2B5EF4-FFF2-40B4-BE49-F238E27FC236}">
                      <a16:creationId xmlns:a16="http://schemas.microsoft.com/office/drawing/2014/main" id="{79CCD7CF-9722-403D-8A41-DFBBDB5EE64C}"/>
                    </a:ext>
                  </a:extLst>
                </p:cNvPr>
                <p:cNvGrpSpPr/>
                <p:nvPr/>
              </p:nvGrpSpPr>
              <p:grpSpPr>
                <a:xfrm>
                  <a:off x="6184436" y="4876635"/>
                  <a:ext cx="834000" cy="72000"/>
                  <a:chOff x="6209236" y="4694279"/>
                  <a:chExt cx="834000" cy="72000"/>
                </a:xfrm>
              </p:grpSpPr>
              <p:sp>
                <p:nvSpPr>
                  <p:cNvPr id="190" name="矩形 189">
                    <a:extLst>
                      <a:ext uri="{FF2B5EF4-FFF2-40B4-BE49-F238E27FC236}">
                        <a16:creationId xmlns:a16="http://schemas.microsoft.com/office/drawing/2014/main" id="{ED014024-DA0A-E6BF-C119-4F067D47A71E}"/>
                      </a:ext>
                    </a:extLst>
                  </p:cNvPr>
                  <p:cNvSpPr/>
                  <p:nvPr/>
                </p:nvSpPr>
                <p:spPr bwMode="auto">
                  <a:xfrm>
                    <a:off x="62092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91" name="矩形 190">
                    <a:extLst>
                      <a:ext uri="{FF2B5EF4-FFF2-40B4-BE49-F238E27FC236}">
                        <a16:creationId xmlns:a16="http://schemas.microsoft.com/office/drawing/2014/main" id="{9EE64D9F-CDF5-9E5C-7A0F-AB4E50D94FB8}"/>
                      </a:ext>
                    </a:extLst>
                  </p:cNvPr>
                  <p:cNvSpPr/>
                  <p:nvPr/>
                </p:nvSpPr>
                <p:spPr bwMode="auto">
                  <a:xfrm>
                    <a:off x="63616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92" name="矩形 191">
                    <a:extLst>
                      <a:ext uri="{FF2B5EF4-FFF2-40B4-BE49-F238E27FC236}">
                        <a16:creationId xmlns:a16="http://schemas.microsoft.com/office/drawing/2014/main" id="{99604CAD-9EF6-9026-A026-A1C347E61761}"/>
                      </a:ext>
                    </a:extLst>
                  </p:cNvPr>
                  <p:cNvSpPr/>
                  <p:nvPr/>
                </p:nvSpPr>
                <p:spPr bwMode="auto">
                  <a:xfrm>
                    <a:off x="65140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93" name="矩形 192">
                    <a:extLst>
                      <a:ext uri="{FF2B5EF4-FFF2-40B4-BE49-F238E27FC236}">
                        <a16:creationId xmlns:a16="http://schemas.microsoft.com/office/drawing/2014/main" id="{99ADC13F-3940-9CA4-41E4-77D5AD6A2D83}"/>
                      </a:ext>
                    </a:extLst>
                  </p:cNvPr>
                  <p:cNvSpPr/>
                  <p:nvPr/>
                </p:nvSpPr>
                <p:spPr bwMode="auto">
                  <a:xfrm>
                    <a:off x="66664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94" name="矩形 193">
                    <a:extLst>
                      <a:ext uri="{FF2B5EF4-FFF2-40B4-BE49-F238E27FC236}">
                        <a16:creationId xmlns:a16="http://schemas.microsoft.com/office/drawing/2014/main" id="{2F2510C6-C8FE-89C7-2C5C-02FA6A3B2822}"/>
                      </a:ext>
                    </a:extLst>
                  </p:cNvPr>
                  <p:cNvSpPr/>
                  <p:nvPr/>
                </p:nvSpPr>
                <p:spPr bwMode="auto">
                  <a:xfrm>
                    <a:off x="68188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95" name="矩形 194">
                    <a:extLst>
                      <a:ext uri="{FF2B5EF4-FFF2-40B4-BE49-F238E27FC236}">
                        <a16:creationId xmlns:a16="http://schemas.microsoft.com/office/drawing/2014/main" id="{F9CD4443-4B77-F1B3-6389-0EEC6A07E042}"/>
                      </a:ext>
                    </a:extLst>
                  </p:cNvPr>
                  <p:cNvSpPr/>
                  <p:nvPr/>
                </p:nvSpPr>
                <p:spPr bwMode="auto">
                  <a:xfrm>
                    <a:off x="69712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nvGrpSpPr>
                <p:cNvPr id="196" name="组合 195">
                  <a:extLst>
                    <a:ext uri="{FF2B5EF4-FFF2-40B4-BE49-F238E27FC236}">
                      <a16:creationId xmlns:a16="http://schemas.microsoft.com/office/drawing/2014/main" id="{D7102C88-2A82-BAFE-96A4-9086CCCDE13F}"/>
                    </a:ext>
                  </a:extLst>
                </p:cNvPr>
                <p:cNvGrpSpPr/>
                <p:nvPr/>
              </p:nvGrpSpPr>
              <p:grpSpPr>
                <a:xfrm>
                  <a:off x="6184436" y="5029035"/>
                  <a:ext cx="834000" cy="72000"/>
                  <a:chOff x="6209236" y="4694279"/>
                  <a:chExt cx="834000" cy="72000"/>
                </a:xfrm>
              </p:grpSpPr>
              <p:sp>
                <p:nvSpPr>
                  <p:cNvPr id="197" name="矩形 196">
                    <a:extLst>
                      <a:ext uri="{FF2B5EF4-FFF2-40B4-BE49-F238E27FC236}">
                        <a16:creationId xmlns:a16="http://schemas.microsoft.com/office/drawing/2014/main" id="{195B918B-C0BF-CA3C-5F01-D649851799A3}"/>
                      </a:ext>
                    </a:extLst>
                  </p:cNvPr>
                  <p:cNvSpPr/>
                  <p:nvPr/>
                </p:nvSpPr>
                <p:spPr bwMode="auto">
                  <a:xfrm>
                    <a:off x="62092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98" name="矩形 197">
                    <a:extLst>
                      <a:ext uri="{FF2B5EF4-FFF2-40B4-BE49-F238E27FC236}">
                        <a16:creationId xmlns:a16="http://schemas.microsoft.com/office/drawing/2014/main" id="{4EB790BF-2C54-43EA-BDFA-0699F8538E15}"/>
                      </a:ext>
                    </a:extLst>
                  </p:cNvPr>
                  <p:cNvSpPr/>
                  <p:nvPr/>
                </p:nvSpPr>
                <p:spPr bwMode="auto">
                  <a:xfrm>
                    <a:off x="63616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99" name="矩形 198">
                    <a:extLst>
                      <a:ext uri="{FF2B5EF4-FFF2-40B4-BE49-F238E27FC236}">
                        <a16:creationId xmlns:a16="http://schemas.microsoft.com/office/drawing/2014/main" id="{35209738-948C-34E5-81CF-5D276332A35C}"/>
                      </a:ext>
                    </a:extLst>
                  </p:cNvPr>
                  <p:cNvSpPr/>
                  <p:nvPr/>
                </p:nvSpPr>
                <p:spPr bwMode="auto">
                  <a:xfrm>
                    <a:off x="65140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00" name="矩形 199">
                    <a:extLst>
                      <a:ext uri="{FF2B5EF4-FFF2-40B4-BE49-F238E27FC236}">
                        <a16:creationId xmlns:a16="http://schemas.microsoft.com/office/drawing/2014/main" id="{ADFE097E-6A85-562A-0C80-6AD12168EE5C}"/>
                      </a:ext>
                    </a:extLst>
                  </p:cNvPr>
                  <p:cNvSpPr/>
                  <p:nvPr/>
                </p:nvSpPr>
                <p:spPr bwMode="auto">
                  <a:xfrm>
                    <a:off x="66664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01" name="矩形 200">
                    <a:extLst>
                      <a:ext uri="{FF2B5EF4-FFF2-40B4-BE49-F238E27FC236}">
                        <a16:creationId xmlns:a16="http://schemas.microsoft.com/office/drawing/2014/main" id="{2235B856-BE05-1CAE-2A5E-885F393546D9}"/>
                      </a:ext>
                    </a:extLst>
                  </p:cNvPr>
                  <p:cNvSpPr/>
                  <p:nvPr/>
                </p:nvSpPr>
                <p:spPr bwMode="auto">
                  <a:xfrm>
                    <a:off x="68188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02" name="矩形 201">
                    <a:extLst>
                      <a:ext uri="{FF2B5EF4-FFF2-40B4-BE49-F238E27FC236}">
                        <a16:creationId xmlns:a16="http://schemas.microsoft.com/office/drawing/2014/main" id="{A963D93E-B4EF-3DC2-8749-644D828B246B}"/>
                      </a:ext>
                    </a:extLst>
                  </p:cNvPr>
                  <p:cNvSpPr/>
                  <p:nvPr/>
                </p:nvSpPr>
                <p:spPr bwMode="auto">
                  <a:xfrm>
                    <a:off x="6971236" y="4694279"/>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sp>
            <p:nvSpPr>
              <p:cNvPr id="204" name="文本框 203">
                <a:extLst>
                  <a:ext uri="{FF2B5EF4-FFF2-40B4-BE49-F238E27FC236}">
                    <a16:creationId xmlns:a16="http://schemas.microsoft.com/office/drawing/2014/main" id="{DDE91B72-727B-3B87-3252-826BAAA0FAE2}"/>
                  </a:ext>
                </a:extLst>
              </p:cNvPr>
              <p:cNvSpPr txBox="1"/>
              <p:nvPr/>
            </p:nvSpPr>
            <p:spPr>
              <a:xfrm>
                <a:off x="4898261" y="4635840"/>
                <a:ext cx="289655" cy="369332"/>
              </a:xfrm>
              <a:prstGeom prst="rect">
                <a:avLst/>
              </a:prstGeom>
              <a:noFill/>
            </p:spPr>
            <p:txBody>
              <a:bodyPr wrap="square">
                <a:spAutoFit/>
              </a:bodyPr>
              <a:lstStyle/>
              <a:p>
                <a:r>
                  <a:rPr kumimoji="1" lang="en-US" altLang="zh-CN" sz="1800" dirty="0"/>
                  <a:t>=</a:t>
                </a:r>
                <a:endParaRPr lang="zh-CN" altLang="en-US" sz="1800" dirty="0"/>
              </a:p>
            </p:txBody>
          </p:sp>
          <p:sp>
            <p:nvSpPr>
              <p:cNvPr id="205" name="文本框 204">
                <a:extLst>
                  <a:ext uri="{FF2B5EF4-FFF2-40B4-BE49-F238E27FC236}">
                    <a16:creationId xmlns:a16="http://schemas.microsoft.com/office/drawing/2014/main" id="{EF8165E1-884C-7A10-C105-C88B5146D52D}"/>
                  </a:ext>
                </a:extLst>
              </p:cNvPr>
              <p:cNvSpPr txBox="1"/>
              <p:nvPr/>
            </p:nvSpPr>
            <p:spPr>
              <a:xfrm>
                <a:off x="6177915" y="4615856"/>
                <a:ext cx="289655" cy="369332"/>
              </a:xfrm>
              <a:prstGeom prst="rect">
                <a:avLst/>
              </a:prstGeom>
              <a:noFill/>
            </p:spPr>
            <p:txBody>
              <a:bodyPr wrap="square">
                <a:spAutoFit/>
              </a:bodyPr>
              <a:lstStyle/>
              <a:p>
                <a:r>
                  <a:rPr kumimoji="1" lang="en-US" altLang="zh-CN" sz="1800" dirty="0"/>
                  <a:t>x</a:t>
                </a:r>
                <a:endParaRPr lang="zh-CN" altLang="en-US" sz="1800" dirty="0"/>
              </a:p>
            </p:txBody>
          </p:sp>
        </p:grpSp>
        <p:sp>
          <p:nvSpPr>
            <p:cNvPr id="208" name="右箭头 207">
              <a:extLst>
                <a:ext uri="{FF2B5EF4-FFF2-40B4-BE49-F238E27FC236}">
                  <a16:creationId xmlns:a16="http://schemas.microsoft.com/office/drawing/2014/main" id="{8B79B4ED-F420-94BD-B358-3069962424D4}"/>
                </a:ext>
              </a:extLst>
            </p:cNvPr>
            <p:cNvSpPr/>
            <p:nvPr/>
          </p:nvSpPr>
          <p:spPr bwMode="auto">
            <a:xfrm>
              <a:off x="3244936" y="2479117"/>
              <a:ext cx="762000" cy="228600"/>
            </a:xfrm>
            <a:prstGeom prst="rightArrow">
              <a:avLst/>
            </a:prstGeom>
            <a:solidFill>
              <a:schemeClr val="tx1"/>
            </a:solidFill>
            <a:ln w="2857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9FEAA6-BAD4-B78C-D89A-D0515DDA13DC}"/>
                  </a:ext>
                </a:extLst>
              </p:cNvPr>
              <p:cNvSpPr txBox="1"/>
              <p:nvPr/>
            </p:nvSpPr>
            <p:spPr>
              <a:xfrm>
                <a:off x="1102329" y="3244334"/>
                <a:ext cx="34655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𝐸𝑥</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ℂ</m:t>
                          </m:r>
                        </m:e>
                        <m:sup>
                          <m:r>
                            <a:rPr kumimoji="1" lang="en-US" altLang="zh-CN" b="0" i="1" smtClean="0">
                              <a:latin typeface="Cambria Math" panose="02040503050406030204" pitchFamily="18" charset="0"/>
                              <a:ea typeface="Cambria Math" panose="02040503050406030204" pitchFamily="18" charset="0"/>
                            </a:rPr>
                            <m:t>𝑀</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𝑁</m:t>
                          </m:r>
                        </m:sup>
                      </m:sSup>
                      <m:r>
                        <a:rPr kumimoji="1" lang="en-US" altLang="zh-CN" b="0" i="1" smtClean="0">
                          <a:latin typeface="Cambria Math" panose="02040503050406030204" pitchFamily="18" charset="0"/>
                          <a:ea typeface="Cambria Math" panose="02040503050406030204" pitchFamily="18" charset="0"/>
                        </a:rPr>
                        <m:t>,</m:t>
                      </m:r>
                      <m:r>
                        <a:rPr kumimoji="1" lang="zh-CN" altLang="en-US"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𝑀</m:t>
                      </m:r>
                      <m:r>
                        <a:rPr kumimoji="1" lang="en-US" altLang="zh-CN" b="0" i="1" smtClean="0">
                          <a:latin typeface="Cambria Math" panose="02040503050406030204" pitchFamily="18" charset="0"/>
                          <a:ea typeface="Cambria Math" panose="02040503050406030204" pitchFamily="18" charset="0"/>
                        </a:rPr>
                        <m:t>&gt;</m:t>
                      </m:r>
                      <m:r>
                        <a:rPr kumimoji="1" lang="en-US" altLang="zh-CN" b="0" i="1" smtClean="0">
                          <a:latin typeface="Cambria Math" panose="02040503050406030204" pitchFamily="18" charset="0"/>
                          <a:ea typeface="Cambria Math" panose="02040503050406030204" pitchFamily="18" charset="0"/>
                        </a:rPr>
                        <m:t>𝑁</m:t>
                      </m:r>
                    </m:oMath>
                  </m:oMathPara>
                </a14:m>
                <a:endParaRPr kumimoji="1" lang="zh-CN" altLang="en-US" dirty="0"/>
              </a:p>
            </p:txBody>
          </p:sp>
        </mc:Choice>
        <mc:Fallback xmlns="">
          <p:sp>
            <p:nvSpPr>
              <p:cNvPr id="5" name="文本框 4">
                <a:extLst>
                  <a:ext uri="{FF2B5EF4-FFF2-40B4-BE49-F238E27FC236}">
                    <a16:creationId xmlns:a16="http://schemas.microsoft.com/office/drawing/2014/main" id="{979FEAA6-BAD4-B78C-D89A-D0515DDA13DC}"/>
                  </a:ext>
                </a:extLst>
              </p:cNvPr>
              <p:cNvSpPr txBox="1">
                <a:spLocks noRot="1" noChangeAspect="1" noMove="1" noResize="1" noEditPoints="1" noAdjustHandles="1" noChangeArrowheads="1" noChangeShapeType="1" noTextEdit="1"/>
              </p:cNvSpPr>
              <p:nvPr/>
            </p:nvSpPr>
            <p:spPr>
              <a:xfrm>
                <a:off x="1102329" y="3244334"/>
                <a:ext cx="3465500" cy="369332"/>
              </a:xfrm>
              <a:prstGeom prst="rect">
                <a:avLst/>
              </a:prstGeom>
              <a:blipFill>
                <a:blip r:embed="rId6"/>
                <a:stretch>
                  <a:fillRect l="-2555" b="-1000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7EA010CF-9CAC-3F5C-D9C3-A4AEA3C4A0E3}"/>
              </a:ext>
            </a:extLst>
          </p:cNvPr>
          <p:cNvSpPr txBox="1"/>
          <p:nvPr/>
        </p:nvSpPr>
        <p:spPr>
          <a:xfrm>
            <a:off x="4959316" y="3228945"/>
            <a:ext cx="2438400" cy="400110"/>
          </a:xfrm>
          <a:prstGeom prst="rect">
            <a:avLst/>
          </a:prstGeom>
          <a:noFill/>
        </p:spPr>
        <p:txBody>
          <a:bodyPr wrap="square">
            <a:spAutoFit/>
          </a:bodyPr>
          <a:lstStyle/>
          <a:p>
            <a:pPr algn="l"/>
            <a:r>
              <a:rPr kumimoji="1" lang="zh-CN" altLang="en-US" sz="2000" dirty="0"/>
              <a:t>有无数的</a:t>
            </a:r>
            <a:r>
              <a:rPr kumimoji="1" lang="en-US" altLang="zh-CN" sz="2000" i="1" dirty="0"/>
              <a:t>x</a:t>
            </a:r>
            <a:r>
              <a:rPr kumimoji="1" lang="zh-CN" altLang="en-US" sz="2000" dirty="0"/>
              <a:t>满足</a:t>
            </a:r>
            <a:r>
              <a:rPr kumimoji="1" lang="en-US" altLang="zh-CN" sz="2000" i="1" dirty="0"/>
              <a:t>k=Ex</a:t>
            </a:r>
          </a:p>
        </p:txBody>
      </p:sp>
      <p:pic>
        <p:nvPicPr>
          <p:cNvPr id="7" name="图片 6" descr="\documentclass{article}&#10;\usepackage{amsmath, amssymb}&#10;\usepackage{bm}&#10;\pagestyle{empty}&#10;\begin{document}&#10;&#10;\begin{equation*}&#10;&#9;\hat{x} = \underset{x}{\mathrm{argmin}}\, ||Ex-k||_{2}^{2}&#10;\end{equation*}&#10;&#10;&#10;\end{document}" title="IguanaTex Bitmap Display">
            <a:extLst>
              <a:ext uri="{FF2B5EF4-FFF2-40B4-BE49-F238E27FC236}">
                <a16:creationId xmlns:a16="http://schemas.microsoft.com/office/drawing/2014/main" id="{98DB11BB-F2E2-405A-283A-3E8D9632903E}"/>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102329" y="4361845"/>
            <a:ext cx="2766060" cy="530860"/>
          </a:xfrm>
          <a:prstGeom prst="rect">
            <a:avLst/>
          </a:prstGeom>
        </p:spPr>
      </p:pic>
      <p:sp>
        <p:nvSpPr>
          <p:cNvPr id="9" name="文本框 8">
            <a:extLst>
              <a:ext uri="{FF2B5EF4-FFF2-40B4-BE49-F238E27FC236}">
                <a16:creationId xmlns:a16="http://schemas.microsoft.com/office/drawing/2014/main" id="{CF2B06E2-755F-458F-589F-7A6B72CA91FD}"/>
              </a:ext>
            </a:extLst>
          </p:cNvPr>
          <p:cNvSpPr txBox="1"/>
          <p:nvPr/>
        </p:nvSpPr>
        <p:spPr>
          <a:xfrm>
            <a:off x="1102329" y="4979075"/>
            <a:ext cx="1220615" cy="400110"/>
          </a:xfrm>
          <a:prstGeom prst="rect">
            <a:avLst/>
          </a:prstGeom>
          <a:noFill/>
        </p:spPr>
        <p:txBody>
          <a:bodyPr wrap="square">
            <a:spAutoFit/>
          </a:bodyPr>
          <a:lstStyle/>
          <a:p>
            <a:r>
              <a:rPr lang="zh-CN" altLang="en-US" sz="2000" dirty="0"/>
              <a:t>有解析解</a:t>
            </a:r>
            <a:r>
              <a:rPr lang="en-US" altLang="zh-CN" sz="2000" dirty="0"/>
              <a:t>:</a:t>
            </a:r>
            <a:endParaRPr lang="zh-CN" altLang="en-US" sz="2000" dirty="0"/>
          </a:p>
        </p:txBody>
      </p:sp>
      <p:pic>
        <p:nvPicPr>
          <p:cNvPr id="13" name="图片 12" descr="\documentclass{article}&#10;\usepackage{amsmath, amssymb}&#10;\usepackage{bm}&#10;\pagestyle{empty}&#10;\begin{document}&#10;&#10;\begin{equation*}&#10;&#9;\hat{x} = E^{+} k&#10;\end{equation*}&#10;&#10;&#10;\end{document}" title="IguanaTex Bitmap Display">
            <a:extLst>
              <a:ext uri="{FF2B5EF4-FFF2-40B4-BE49-F238E27FC236}">
                <a16:creationId xmlns:a16="http://schemas.microsoft.com/office/drawing/2014/main" id="{E6780143-D2B8-FE11-C8B9-D2167FF555C5}"/>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076832" y="5405735"/>
            <a:ext cx="1117600" cy="307340"/>
          </a:xfrm>
          <a:prstGeom prst="rect">
            <a:avLst/>
          </a:prstGeom>
        </p:spPr>
      </p:pic>
      <p:pic>
        <p:nvPicPr>
          <p:cNvPr id="18" name="图片 17" descr="\documentclass{article}&#10;\usepackage{amsmath, amssymb}&#10;\usepackage{bm}&#10;\pagestyle{empty}&#10;\begin{document}&#10;&#10;\begin{equation*}&#10;&#9;E^{+} = (E^{H}E)^{-1}E^{H}&#10;\end{equation*}&#10;&#10;&#10;\end{document}" title="IguanaTex Bitmap Display">
            <a:extLst>
              <a:ext uri="{FF2B5EF4-FFF2-40B4-BE49-F238E27FC236}">
                <a16:creationId xmlns:a16="http://schemas.microsoft.com/office/drawing/2014/main" id="{630670DE-B583-ED6E-EA29-ABE44A6D6DFD}"/>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2927521" y="5377795"/>
            <a:ext cx="2402840" cy="363220"/>
          </a:xfrm>
          <a:prstGeom prst="rect">
            <a:avLst/>
          </a:prstGeom>
        </p:spPr>
      </p:pic>
      <p:sp>
        <p:nvSpPr>
          <p:cNvPr id="21" name="文本框 20">
            <a:extLst>
              <a:ext uri="{FF2B5EF4-FFF2-40B4-BE49-F238E27FC236}">
                <a16:creationId xmlns:a16="http://schemas.microsoft.com/office/drawing/2014/main" id="{419DF6DF-F354-84B4-8CB7-2922CD1C2EB6}"/>
              </a:ext>
            </a:extLst>
          </p:cNvPr>
          <p:cNvSpPr txBox="1"/>
          <p:nvPr/>
        </p:nvSpPr>
        <p:spPr>
          <a:xfrm>
            <a:off x="5413294" y="5359350"/>
            <a:ext cx="3846912" cy="400110"/>
          </a:xfrm>
          <a:prstGeom prst="rect">
            <a:avLst/>
          </a:prstGeom>
          <a:noFill/>
        </p:spPr>
        <p:txBody>
          <a:bodyPr wrap="square">
            <a:spAutoFit/>
          </a:bodyPr>
          <a:lstStyle/>
          <a:p>
            <a:r>
              <a:rPr lang="en" altLang="zh-CN" sz="2000" dirty="0"/>
              <a:t>Moore-Penrose pseudo inverse</a:t>
            </a:r>
            <a:endParaRPr lang="zh-CN" altLang="en-US" sz="2000" dirty="0"/>
          </a:p>
        </p:txBody>
      </p:sp>
      <p:sp>
        <p:nvSpPr>
          <p:cNvPr id="23" name="文本框 22">
            <a:extLst>
              <a:ext uri="{FF2B5EF4-FFF2-40B4-BE49-F238E27FC236}">
                <a16:creationId xmlns:a16="http://schemas.microsoft.com/office/drawing/2014/main" id="{1DFCD746-F111-9733-6BFE-D0DFE8EFE0DA}"/>
              </a:ext>
            </a:extLst>
          </p:cNvPr>
          <p:cNvSpPr txBox="1"/>
          <p:nvPr/>
        </p:nvSpPr>
        <p:spPr>
          <a:xfrm>
            <a:off x="986071" y="3810119"/>
            <a:ext cx="3150534" cy="400110"/>
          </a:xfrm>
          <a:prstGeom prst="rect">
            <a:avLst/>
          </a:prstGeom>
          <a:noFill/>
        </p:spPr>
        <p:txBody>
          <a:bodyPr wrap="square">
            <a:spAutoFit/>
          </a:bodyPr>
          <a:lstStyle/>
          <a:p>
            <a:pPr algn="l"/>
            <a:r>
              <a:rPr lang="zh-CN" altLang="en-US" sz="2000" dirty="0"/>
              <a:t>如何找</a:t>
            </a:r>
            <a:r>
              <a:rPr lang="en-US" altLang="zh-CN" sz="2000" dirty="0"/>
              <a:t>x</a:t>
            </a:r>
            <a:r>
              <a:rPr lang="zh-CN" altLang="en-US" sz="2000" dirty="0"/>
              <a:t>？</a:t>
            </a:r>
            <a:r>
              <a:rPr lang="en-US" altLang="zh-CN" sz="2000" dirty="0"/>
              <a:t>——</a:t>
            </a:r>
            <a:r>
              <a:rPr lang="zh-CN" altLang="en-US" sz="2000" dirty="0"/>
              <a:t>最小二乘法</a:t>
            </a:r>
          </a:p>
        </p:txBody>
      </p:sp>
      <p:sp>
        <p:nvSpPr>
          <p:cNvPr id="25" name="文本框 24">
            <a:extLst>
              <a:ext uri="{FF2B5EF4-FFF2-40B4-BE49-F238E27FC236}">
                <a16:creationId xmlns:a16="http://schemas.microsoft.com/office/drawing/2014/main" id="{36BBC2CC-B275-B86E-400B-6DF48BEC6146}"/>
              </a:ext>
            </a:extLst>
          </p:cNvPr>
          <p:cNvSpPr txBox="1"/>
          <p:nvPr/>
        </p:nvSpPr>
        <p:spPr>
          <a:xfrm>
            <a:off x="1020946" y="5974358"/>
            <a:ext cx="3457585" cy="400110"/>
          </a:xfrm>
          <a:prstGeom prst="rect">
            <a:avLst/>
          </a:prstGeom>
          <a:noFill/>
        </p:spPr>
        <p:txBody>
          <a:bodyPr wrap="square">
            <a:spAutoFit/>
          </a:bodyPr>
          <a:lstStyle/>
          <a:p>
            <a:r>
              <a:rPr lang="en-US" altLang="zh-CN" sz="2000" dirty="0"/>
              <a:t>E</a:t>
            </a:r>
            <a:r>
              <a:rPr lang="zh-CN" altLang="en-US" sz="2000" dirty="0"/>
              <a:t>是</a:t>
            </a:r>
            <a:r>
              <a:rPr lang="zh-CN" altLang="en" sz="2000" dirty="0"/>
              <a:t>病态的</a:t>
            </a:r>
            <a:r>
              <a:rPr lang="en-US" altLang="zh-CN" sz="2000" dirty="0"/>
              <a:t>——</a:t>
            </a:r>
            <a:r>
              <a:rPr lang="zh-CN" altLang="en-US" sz="2000" dirty="0"/>
              <a:t>解对噪声敏感</a:t>
            </a:r>
          </a:p>
        </p:txBody>
      </p:sp>
    </p:spTree>
    <p:extLst>
      <p:ext uri="{BB962C8B-B14F-4D97-AF65-F5344CB8AC3E}">
        <p14:creationId xmlns:p14="http://schemas.microsoft.com/office/powerpoint/2010/main" val="180099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3"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45260-9330-C407-885D-94F1E6F86E69}"/>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a:t>
            </a:r>
            <a:r>
              <a:rPr kumimoji="1" lang="zh-CN" altLang="en-US" dirty="0"/>
              <a:t>全变分重建</a:t>
            </a:r>
          </a:p>
        </p:txBody>
      </p:sp>
      <p:sp>
        <p:nvSpPr>
          <p:cNvPr id="3" name="内容占位符 2">
            <a:extLst>
              <a:ext uri="{FF2B5EF4-FFF2-40B4-BE49-F238E27FC236}">
                <a16:creationId xmlns:a16="http://schemas.microsoft.com/office/drawing/2014/main" id="{76CF6A37-B958-3B47-93F4-8C0BFA2CBA84}"/>
              </a:ext>
            </a:extLst>
          </p:cNvPr>
          <p:cNvSpPr>
            <a:spLocks noGrp="1"/>
          </p:cNvSpPr>
          <p:nvPr>
            <p:ph idx="1"/>
          </p:nvPr>
        </p:nvSpPr>
        <p:spPr>
          <a:xfrm>
            <a:off x="431800" y="1066801"/>
            <a:ext cx="8229600" cy="457200"/>
          </a:xfrm>
        </p:spPr>
        <p:txBody>
          <a:bodyPr/>
          <a:lstStyle/>
          <a:p>
            <a:r>
              <a:rPr kumimoji="1" lang="zh-CN" altLang="en-US" dirty="0"/>
              <a:t>引入正则化项</a:t>
            </a:r>
            <a:endParaRPr kumimoji="1" lang="en-US" altLang="zh-CN" dirty="0"/>
          </a:p>
          <a:p>
            <a:endParaRPr kumimoji="1" lang="en-US" altLang="zh-CN" dirty="0"/>
          </a:p>
          <a:p>
            <a:endParaRPr kumimoji="1" lang="en-US" altLang="zh-CN" dirty="0"/>
          </a:p>
          <a:p>
            <a:endParaRPr kumimoji="1" lang="en-US" altLang="zh-CN" dirty="0"/>
          </a:p>
          <a:p>
            <a:r>
              <a:rPr kumimoji="1" lang="zh-CN" altLang="en-US" dirty="0"/>
              <a:t>全变分重建</a:t>
            </a:r>
            <a:r>
              <a:rPr kumimoji="1" lang="en-US" altLang="zh-CN" dirty="0"/>
              <a:t>——</a:t>
            </a:r>
            <a:r>
              <a:rPr kumimoji="1" lang="zh-CN" altLang="en-US" dirty="0"/>
              <a:t>平滑先验</a:t>
            </a:r>
            <a:endParaRPr kumimoji="1" lang="en-US" altLang="zh-CN" dirty="0"/>
          </a:p>
        </p:txBody>
      </p:sp>
      <p:sp>
        <p:nvSpPr>
          <p:cNvPr id="4" name="灯片编号占位符 3">
            <a:extLst>
              <a:ext uri="{FF2B5EF4-FFF2-40B4-BE49-F238E27FC236}">
                <a16:creationId xmlns:a16="http://schemas.microsoft.com/office/drawing/2014/main" id="{680EA39F-399D-E675-3C61-6906EE005675}"/>
              </a:ext>
            </a:extLst>
          </p:cNvPr>
          <p:cNvSpPr>
            <a:spLocks noGrp="1"/>
          </p:cNvSpPr>
          <p:nvPr>
            <p:ph type="sldNum" sz="quarter" idx="4"/>
          </p:nvPr>
        </p:nvSpPr>
        <p:spPr/>
        <p:txBody>
          <a:bodyPr/>
          <a:lstStyle/>
          <a:p>
            <a:fld id="{2DA208CA-87DC-4215-820F-FC39CE0A3630}" type="slidenum">
              <a:rPr lang="zh-CN" altLang="en-US" smtClean="0"/>
              <a:pPr/>
              <a:t>22</a:t>
            </a:fld>
            <a:endParaRPr lang="zh-CN" altLang="en-US" dirty="0"/>
          </a:p>
        </p:txBody>
      </p:sp>
      <p:pic>
        <p:nvPicPr>
          <p:cNvPr id="6" name="图片 5" descr="\documentclass{article}&#10;\usepackage{amsmath, amssymb}&#10;\usepackage{bm}&#10;\pagestyle{empty}&#10;\begin{document}&#10;&#10;\begin{equation*}&#10;&#9;\hat{x} = \underset{x}{\mathrm{argmin}}\, ||Ex-k||_{2}^{2} + \lambda R(x)&#10;\end{equation*}&#10;&#10;&#10;\end{document}" title="IguanaTex Bitmap Display">
            <a:extLst>
              <a:ext uri="{FF2B5EF4-FFF2-40B4-BE49-F238E27FC236}">
                <a16:creationId xmlns:a16="http://schemas.microsoft.com/office/drawing/2014/main" id="{AC976123-5BC9-A162-6B88-C7D653918EEE}"/>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90600" y="1801907"/>
            <a:ext cx="3855720" cy="530860"/>
          </a:xfrm>
          <a:prstGeom prst="rect">
            <a:avLst/>
          </a:prstGeom>
        </p:spPr>
      </p:pic>
      <p:sp>
        <p:nvSpPr>
          <p:cNvPr id="17" name="文本框 16">
            <a:extLst>
              <a:ext uri="{FF2B5EF4-FFF2-40B4-BE49-F238E27FC236}">
                <a16:creationId xmlns:a16="http://schemas.microsoft.com/office/drawing/2014/main" id="{8A65C789-8380-7131-96F4-09FCE8F8A591}"/>
              </a:ext>
            </a:extLst>
          </p:cNvPr>
          <p:cNvSpPr txBox="1"/>
          <p:nvPr/>
        </p:nvSpPr>
        <p:spPr>
          <a:xfrm>
            <a:off x="838200" y="2410618"/>
            <a:ext cx="2966720" cy="400110"/>
          </a:xfrm>
          <a:prstGeom prst="rect">
            <a:avLst/>
          </a:prstGeom>
          <a:noFill/>
        </p:spPr>
        <p:txBody>
          <a:bodyPr wrap="square">
            <a:spAutoFit/>
          </a:bodyPr>
          <a:lstStyle/>
          <a:p>
            <a:r>
              <a:rPr lang="en-US" altLang="zh-CN" sz="2000" i="1" dirty="0"/>
              <a:t>R(x)</a:t>
            </a:r>
            <a:r>
              <a:rPr lang="zh-CN" altLang="en-US" sz="2000" i="1" dirty="0"/>
              <a:t> </a:t>
            </a:r>
            <a:r>
              <a:rPr lang="en-US" altLang="zh-CN" sz="2000" i="1" dirty="0"/>
              <a:t>——</a:t>
            </a:r>
            <a:r>
              <a:rPr lang="zh-CN" altLang="en-US" sz="2000" i="1" dirty="0"/>
              <a:t> </a:t>
            </a:r>
            <a:r>
              <a:rPr lang="en-US" altLang="zh-CN" sz="2000" i="1" dirty="0"/>
              <a:t>L1,</a:t>
            </a:r>
            <a:r>
              <a:rPr lang="zh-CN" altLang="en-US" sz="2000" i="1" dirty="0"/>
              <a:t> </a:t>
            </a:r>
            <a:r>
              <a:rPr lang="en-US" altLang="zh-CN" sz="2000" i="1" dirty="0"/>
              <a:t>L2,</a:t>
            </a:r>
            <a:r>
              <a:rPr lang="zh-CN" altLang="en-US" sz="2000" i="1" dirty="0"/>
              <a:t> </a:t>
            </a:r>
            <a:r>
              <a:rPr lang="en-US" altLang="zh-CN" sz="2000" i="1" dirty="0"/>
              <a:t>TV,</a:t>
            </a:r>
            <a:r>
              <a:rPr lang="zh-CN" altLang="en-US" sz="2000" i="1" dirty="0"/>
              <a:t> </a:t>
            </a:r>
            <a:r>
              <a:rPr lang="en-US" altLang="zh-CN" sz="2000" i="1" dirty="0"/>
              <a:t>etc.</a:t>
            </a:r>
            <a:endParaRPr lang="zh-CN" altLang="en-US" sz="2000" i="1" dirty="0"/>
          </a:p>
        </p:txBody>
      </p:sp>
      <p:pic>
        <p:nvPicPr>
          <p:cNvPr id="21" name="图片 20" descr="\documentclass{article}&#10;\usepackage{amsmath, amssymb}&#10;\usepackage{bm}&#10;\pagestyle{empty}&#10;\begin{document}&#10;&#10;\begin{equation*}&#10;&#9;R_{TV}(x) = \sum_{i,j} |x_{i+1,j} - x_{i,j}| + |x_{i,j+1}-x_{i,j}|&#10;\end{equation*}&#10;&#10;&#10;\end{document}" title="IguanaTex Bitmap Display">
            <a:extLst>
              <a:ext uri="{FF2B5EF4-FFF2-40B4-BE49-F238E27FC236}">
                <a16:creationId xmlns:a16="http://schemas.microsoft.com/office/drawing/2014/main" id="{37653707-2AD7-E1D6-C3F6-51CD02B472A6}"/>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38200" y="3624356"/>
            <a:ext cx="5364480" cy="698500"/>
          </a:xfrm>
          <a:prstGeom prst="rect">
            <a:avLst/>
          </a:prstGeom>
        </p:spPr>
      </p:pic>
      <p:grpSp>
        <p:nvGrpSpPr>
          <p:cNvPr id="34" name="组合 33">
            <a:extLst>
              <a:ext uri="{FF2B5EF4-FFF2-40B4-BE49-F238E27FC236}">
                <a16:creationId xmlns:a16="http://schemas.microsoft.com/office/drawing/2014/main" id="{6F5AD86E-3172-95C0-F95F-43A31E7DEBA5}"/>
              </a:ext>
            </a:extLst>
          </p:cNvPr>
          <p:cNvGrpSpPr/>
          <p:nvPr/>
        </p:nvGrpSpPr>
        <p:grpSpPr>
          <a:xfrm>
            <a:off x="838200" y="4209078"/>
            <a:ext cx="7432609" cy="2158447"/>
            <a:chOff x="838200" y="4209078"/>
            <a:chExt cx="7432609" cy="2158447"/>
          </a:xfrm>
        </p:grpSpPr>
        <p:pic>
          <p:nvPicPr>
            <p:cNvPr id="25" name="图片 24">
              <a:extLst>
                <a:ext uri="{FF2B5EF4-FFF2-40B4-BE49-F238E27FC236}">
                  <a16:creationId xmlns:a16="http://schemas.microsoft.com/office/drawing/2014/main" id="{033FF481-166D-8EDE-198A-B2C0C87B849A}"/>
                </a:ext>
              </a:extLst>
            </p:cNvPr>
            <p:cNvPicPr>
              <a:picLocks/>
            </p:cNvPicPr>
            <p:nvPr/>
          </p:nvPicPr>
          <p:blipFill>
            <a:blip r:embed="rId7"/>
            <a:stretch>
              <a:fillRect/>
            </a:stretch>
          </p:blipFill>
          <p:spPr>
            <a:xfrm>
              <a:off x="838200" y="4583477"/>
              <a:ext cx="1778000" cy="1784048"/>
            </a:xfrm>
            <a:prstGeom prst="rect">
              <a:avLst/>
            </a:prstGeom>
          </p:spPr>
        </p:pic>
        <p:sp>
          <p:nvSpPr>
            <p:cNvPr id="26" name="右箭头 25">
              <a:extLst>
                <a:ext uri="{FF2B5EF4-FFF2-40B4-BE49-F238E27FC236}">
                  <a16:creationId xmlns:a16="http://schemas.microsoft.com/office/drawing/2014/main" id="{5C483087-C215-FC9E-A793-8150E7FC4131}"/>
                </a:ext>
              </a:extLst>
            </p:cNvPr>
            <p:cNvSpPr/>
            <p:nvPr/>
          </p:nvSpPr>
          <p:spPr bwMode="auto">
            <a:xfrm>
              <a:off x="3048000" y="5349724"/>
              <a:ext cx="762000" cy="228600"/>
            </a:xfrm>
            <a:prstGeom prst="rightArrow">
              <a:avLst/>
            </a:prstGeom>
            <a:solidFill>
              <a:schemeClr val="tx1"/>
            </a:solidFill>
            <a:ln w="2857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pic>
          <p:nvPicPr>
            <p:cNvPr id="28" name="图片 27">
              <a:extLst>
                <a:ext uri="{FF2B5EF4-FFF2-40B4-BE49-F238E27FC236}">
                  <a16:creationId xmlns:a16="http://schemas.microsoft.com/office/drawing/2014/main" id="{94FB0019-4444-2B99-D1F4-F88DE65C0392}"/>
                </a:ext>
              </a:extLst>
            </p:cNvPr>
            <p:cNvPicPr>
              <a:picLocks/>
            </p:cNvPicPr>
            <p:nvPr/>
          </p:nvPicPr>
          <p:blipFill>
            <a:blip r:embed="rId8"/>
            <a:stretch>
              <a:fillRect/>
            </a:stretch>
          </p:blipFill>
          <p:spPr>
            <a:xfrm>
              <a:off x="4114800" y="4584501"/>
              <a:ext cx="1778000" cy="1782000"/>
            </a:xfrm>
            <a:prstGeom prst="rect">
              <a:avLst/>
            </a:prstGeom>
          </p:spPr>
        </p:pic>
        <p:pic>
          <p:nvPicPr>
            <p:cNvPr id="29" name="图片 28">
              <a:extLst>
                <a:ext uri="{FF2B5EF4-FFF2-40B4-BE49-F238E27FC236}">
                  <a16:creationId xmlns:a16="http://schemas.microsoft.com/office/drawing/2014/main" id="{03FA40F4-30AE-2C63-4E5F-D07C07174E91}"/>
                </a:ext>
              </a:extLst>
            </p:cNvPr>
            <p:cNvPicPr>
              <a:picLocks noChangeAspect="1"/>
            </p:cNvPicPr>
            <p:nvPr/>
          </p:nvPicPr>
          <p:blipFill>
            <a:blip r:embed="rId9"/>
            <a:stretch>
              <a:fillRect/>
            </a:stretch>
          </p:blipFill>
          <p:spPr>
            <a:xfrm>
              <a:off x="6477000" y="4584501"/>
              <a:ext cx="1793809" cy="1782000"/>
            </a:xfrm>
            <a:prstGeom prst="rect">
              <a:avLst/>
            </a:prstGeom>
          </p:spPr>
        </p:pic>
        <p:sp>
          <p:nvSpPr>
            <p:cNvPr id="31" name="文本框 30">
              <a:extLst>
                <a:ext uri="{FF2B5EF4-FFF2-40B4-BE49-F238E27FC236}">
                  <a16:creationId xmlns:a16="http://schemas.microsoft.com/office/drawing/2014/main" id="{983B5A96-94A0-3DB9-804A-C59388F34EA8}"/>
                </a:ext>
              </a:extLst>
            </p:cNvPr>
            <p:cNvSpPr txBox="1"/>
            <p:nvPr/>
          </p:nvSpPr>
          <p:spPr>
            <a:xfrm>
              <a:off x="2654346" y="4980392"/>
              <a:ext cx="1422307" cy="369332"/>
            </a:xfrm>
            <a:prstGeom prst="rect">
              <a:avLst/>
            </a:prstGeom>
            <a:noFill/>
          </p:spPr>
          <p:txBody>
            <a:bodyPr wrap="square">
              <a:spAutoFit/>
            </a:bodyPr>
            <a:lstStyle/>
            <a:p>
              <a:r>
                <a:rPr lang="en-US" altLang="zh-CN" sz="1800" i="1" dirty="0" err="1"/>
                <a:t>iters</a:t>
              </a:r>
              <a:r>
                <a:rPr lang="en-US" altLang="zh-CN" sz="1800" i="1" dirty="0"/>
                <a:t>=1000</a:t>
              </a:r>
              <a:endParaRPr lang="zh-CN" altLang="en-US" sz="1800" dirty="0"/>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720776F3-951F-A144-65E1-4C52B3803795}"/>
                    </a:ext>
                  </a:extLst>
                </p:cNvPr>
                <p:cNvSpPr txBox="1"/>
                <p:nvPr/>
              </p:nvSpPr>
              <p:spPr>
                <a:xfrm>
                  <a:off x="4618053" y="4209078"/>
                  <a:ext cx="771494" cy="307777"/>
                </a:xfrm>
                <a:prstGeom prst="rect">
                  <a:avLst/>
                </a:prstGeom>
                <a:noFill/>
              </p:spPr>
              <p:txBody>
                <a:bodyPr wrap="square" lIns="0" tIns="0" rIns="0" bIns="0" rtlCol="0">
                  <a:spAutoFit/>
                </a:bodyPr>
                <a:lstStyle/>
                <a:p>
                  <a14:m>
                    <m:oMath xmlns:m="http://schemas.openxmlformats.org/officeDocument/2006/math">
                      <m:r>
                        <a:rPr kumimoji="1" lang="zh-CN" altLang="en-US" sz="2000" i="1" smtClean="0">
                          <a:latin typeface="Cambria Math" panose="02040503050406030204" pitchFamily="18" charset="0"/>
                        </a:rPr>
                        <m:t>𝜆</m:t>
                      </m:r>
                    </m:oMath>
                  </a14:m>
                  <a:r>
                    <a:rPr kumimoji="1" lang="en-US" altLang="zh-CN" sz="2000" dirty="0"/>
                    <a:t>=0.1</a:t>
                  </a:r>
                  <a:endParaRPr kumimoji="1" lang="zh-CN" altLang="en-US" sz="2000" dirty="0"/>
                </a:p>
              </p:txBody>
            </p:sp>
          </mc:Choice>
          <mc:Fallback xmlns="">
            <p:sp>
              <p:nvSpPr>
                <p:cNvPr id="32" name="文本框 31">
                  <a:extLst>
                    <a:ext uri="{FF2B5EF4-FFF2-40B4-BE49-F238E27FC236}">
                      <a16:creationId xmlns:a16="http://schemas.microsoft.com/office/drawing/2014/main" id="{720776F3-951F-A144-65E1-4C52B3803795}"/>
                    </a:ext>
                  </a:extLst>
                </p:cNvPr>
                <p:cNvSpPr txBox="1">
                  <a:spLocks noRot="1" noChangeAspect="1" noMove="1" noResize="1" noEditPoints="1" noAdjustHandles="1" noChangeArrowheads="1" noChangeShapeType="1" noTextEdit="1"/>
                </p:cNvSpPr>
                <p:nvPr/>
              </p:nvSpPr>
              <p:spPr>
                <a:xfrm>
                  <a:off x="4618053" y="4209078"/>
                  <a:ext cx="771494" cy="307777"/>
                </a:xfrm>
                <a:prstGeom prst="rect">
                  <a:avLst/>
                </a:prstGeom>
                <a:blipFill>
                  <a:blip r:embed="rId10"/>
                  <a:stretch>
                    <a:fillRect l="-3226" t="-28000" r="-11290" b="-4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CDBD6D8-B20D-69C9-EFCA-541B0BD5091A}"/>
                    </a:ext>
                  </a:extLst>
                </p:cNvPr>
                <p:cNvSpPr txBox="1"/>
                <p:nvPr/>
              </p:nvSpPr>
              <p:spPr>
                <a:xfrm>
                  <a:off x="6988157" y="4209078"/>
                  <a:ext cx="771494" cy="307777"/>
                </a:xfrm>
                <a:prstGeom prst="rect">
                  <a:avLst/>
                </a:prstGeom>
                <a:noFill/>
              </p:spPr>
              <p:txBody>
                <a:bodyPr wrap="square" lIns="0" tIns="0" rIns="0" bIns="0" rtlCol="0">
                  <a:spAutoFit/>
                </a:bodyPr>
                <a:lstStyle/>
                <a:p>
                  <a14:m>
                    <m:oMath xmlns:m="http://schemas.openxmlformats.org/officeDocument/2006/math">
                      <m:r>
                        <a:rPr kumimoji="1" lang="zh-CN" altLang="en-US" sz="2000" i="1" smtClean="0">
                          <a:latin typeface="Cambria Math" panose="02040503050406030204" pitchFamily="18" charset="0"/>
                        </a:rPr>
                        <m:t>𝜆</m:t>
                      </m:r>
                    </m:oMath>
                  </a14:m>
                  <a:r>
                    <a:rPr kumimoji="1" lang="en-US" altLang="zh-CN" sz="2000" dirty="0"/>
                    <a:t>=0.5</a:t>
                  </a:r>
                  <a:endParaRPr kumimoji="1" lang="zh-CN" altLang="en-US" sz="2000" dirty="0"/>
                </a:p>
              </p:txBody>
            </p:sp>
          </mc:Choice>
          <mc:Fallback xmlns="">
            <p:sp>
              <p:nvSpPr>
                <p:cNvPr id="33" name="文本框 32">
                  <a:extLst>
                    <a:ext uri="{FF2B5EF4-FFF2-40B4-BE49-F238E27FC236}">
                      <a16:creationId xmlns:a16="http://schemas.microsoft.com/office/drawing/2014/main" id="{4CDBD6D8-B20D-69C9-EFCA-541B0BD5091A}"/>
                    </a:ext>
                  </a:extLst>
                </p:cNvPr>
                <p:cNvSpPr txBox="1">
                  <a:spLocks noRot="1" noChangeAspect="1" noMove="1" noResize="1" noEditPoints="1" noAdjustHandles="1" noChangeArrowheads="1" noChangeShapeType="1" noTextEdit="1"/>
                </p:cNvSpPr>
                <p:nvPr/>
              </p:nvSpPr>
              <p:spPr>
                <a:xfrm>
                  <a:off x="6988157" y="4209078"/>
                  <a:ext cx="771494" cy="307777"/>
                </a:xfrm>
                <a:prstGeom prst="rect">
                  <a:avLst/>
                </a:prstGeom>
                <a:blipFill>
                  <a:blip r:embed="rId11"/>
                  <a:stretch>
                    <a:fillRect l="-3226" t="-28000" r="-9677" b="-48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98653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CDE9B-D500-1065-A735-4EFEDB6C737B}"/>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a:t>
            </a:r>
            <a:r>
              <a:rPr kumimoji="1" lang="zh-CN" altLang="en-US" dirty="0"/>
              <a:t>平行成像</a:t>
            </a:r>
          </a:p>
        </p:txBody>
      </p:sp>
      <p:sp>
        <p:nvSpPr>
          <p:cNvPr id="3" name="内容占位符 2">
            <a:extLst>
              <a:ext uri="{FF2B5EF4-FFF2-40B4-BE49-F238E27FC236}">
                <a16:creationId xmlns:a16="http://schemas.microsoft.com/office/drawing/2014/main" id="{7EC07192-0DDF-B80D-0D5B-6D30F2727A6E}"/>
              </a:ext>
            </a:extLst>
          </p:cNvPr>
          <p:cNvSpPr>
            <a:spLocks noGrp="1"/>
          </p:cNvSpPr>
          <p:nvPr>
            <p:ph idx="1"/>
          </p:nvPr>
        </p:nvSpPr>
        <p:spPr>
          <a:xfrm>
            <a:off x="431800" y="1066801"/>
            <a:ext cx="8229600" cy="685800"/>
          </a:xfrm>
        </p:spPr>
        <p:txBody>
          <a:bodyPr/>
          <a:lstStyle/>
          <a:p>
            <a:r>
              <a:rPr kumimoji="1" lang="zh-CN" altLang="en-US" dirty="0"/>
              <a:t>多线圈</a:t>
            </a:r>
          </a:p>
        </p:txBody>
      </p:sp>
      <p:sp>
        <p:nvSpPr>
          <p:cNvPr id="4" name="灯片编号占位符 3">
            <a:extLst>
              <a:ext uri="{FF2B5EF4-FFF2-40B4-BE49-F238E27FC236}">
                <a16:creationId xmlns:a16="http://schemas.microsoft.com/office/drawing/2014/main" id="{1E1EA290-229D-17F3-041A-78CF5541E6CE}"/>
              </a:ext>
            </a:extLst>
          </p:cNvPr>
          <p:cNvSpPr>
            <a:spLocks noGrp="1"/>
          </p:cNvSpPr>
          <p:nvPr>
            <p:ph type="sldNum" sz="quarter" idx="4"/>
          </p:nvPr>
        </p:nvSpPr>
        <p:spPr/>
        <p:txBody>
          <a:bodyPr/>
          <a:lstStyle/>
          <a:p>
            <a:fld id="{2DA208CA-87DC-4215-820F-FC39CE0A3630}" type="slidenum">
              <a:rPr lang="zh-CN" altLang="en-US" smtClean="0"/>
              <a:pPr/>
              <a:t>23</a:t>
            </a:fld>
            <a:endParaRPr lang="zh-CN" altLang="en-US" dirty="0"/>
          </a:p>
        </p:txBody>
      </p:sp>
      <p:grpSp>
        <p:nvGrpSpPr>
          <p:cNvPr id="10" name="组合 9">
            <a:extLst>
              <a:ext uri="{FF2B5EF4-FFF2-40B4-BE49-F238E27FC236}">
                <a16:creationId xmlns:a16="http://schemas.microsoft.com/office/drawing/2014/main" id="{F7EDBBAB-C2EE-8BDA-46AA-3F71799BD292}"/>
              </a:ext>
            </a:extLst>
          </p:cNvPr>
          <p:cNvGrpSpPr/>
          <p:nvPr/>
        </p:nvGrpSpPr>
        <p:grpSpPr>
          <a:xfrm>
            <a:off x="762000" y="1676400"/>
            <a:ext cx="2276429" cy="2475335"/>
            <a:chOff x="1130767" y="1639466"/>
            <a:chExt cx="2276429" cy="2475335"/>
          </a:xfrm>
        </p:grpSpPr>
        <p:pic>
          <p:nvPicPr>
            <p:cNvPr id="7" name="图片 6">
              <a:extLst>
                <a:ext uri="{FF2B5EF4-FFF2-40B4-BE49-F238E27FC236}">
                  <a16:creationId xmlns:a16="http://schemas.microsoft.com/office/drawing/2014/main" id="{A6799D25-BC1A-6AF1-52B0-1D29371E8302}"/>
                </a:ext>
              </a:extLst>
            </p:cNvPr>
            <p:cNvPicPr>
              <a:picLocks noChangeAspect="1"/>
            </p:cNvPicPr>
            <p:nvPr/>
          </p:nvPicPr>
          <p:blipFill>
            <a:blip r:embed="rId3"/>
            <a:stretch>
              <a:fillRect/>
            </a:stretch>
          </p:blipFill>
          <p:spPr>
            <a:xfrm>
              <a:off x="1447800" y="2133600"/>
              <a:ext cx="1666922" cy="1639140"/>
            </a:xfrm>
            <a:prstGeom prst="rect">
              <a:avLst/>
            </a:prstGeom>
          </p:spPr>
        </p:pic>
        <p:sp>
          <p:nvSpPr>
            <p:cNvPr id="8" name="椭圆 7">
              <a:extLst>
                <a:ext uri="{FF2B5EF4-FFF2-40B4-BE49-F238E27FC236}">
                  <a16:creationId xmlns:a16="http://schemas.microsoft.com/office/drawing/2014/main" id="{0E69D1F1-FBB4-4CE9-1FFF-645437BC9A2B}"/>
                </a:ext>
              </a:extLst>
            </p:cNvPr>
            <p:cNvSpPr/>
            <p:nvPr/>
          </p:nvSpPr>
          <p:spPr bwMode="auto">
            <a:xfrm rot="2336491">
              <a:off x="1130767" y="1639466"/>
              <a:ext cx="482600" cy="990600"/>
            </a:xfrm>
            <a:prstGeom prst="ellips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9" name="椭圆 8">
              <a:extLst>
                <a:ext uri="{FF2B5EF4-FFF2-40B4-BE49-F238E27FC236}">
                  <a16:creationId xmlns:a16="http://schemas.microsoft.com/office/drawing/2014/main" id="{7CFF546B-4C82-867B-A2C4-AE8CEF76893A}"/>
                </a:ext>
              </a:extLst>
            </p:cNvPr>
            <p:cNvSpPr/>
            <p:nvPr/>
          </p:nvSpPr>
          <p:spPr bwMode="auto">
            <a:xfrm rot="2335117">
              <a:off x="2924596" y="3124201"/>
              <a:ext cx="482600" cy="990600"/>
            </a:xfrm>
            <a:prstGeom prst="ellips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grpSp>
        <p:nvGrpSpPr>
          <p:cNvPr id="13" name="组合 12">
            <a:extLst>
              <a:ext uri="{FF2B5EF4-FFF2-40B4-BE49-F238E27FC236}">
                <a16:creationId xmlns:a16="http://schemas.microsoft.com/office/drawing/2014/main" id="{1428B49B-B5EC-D7AF-71DA-E42930379764}"/>
              </a:ext>
            </a:extLst>
          </p:cNvPr>
          <p:cNvGrpSpPr/>
          <p:nvPr/>
        </p:nvGrpSpPr>
        <p:grpSpPr>
          <a:xfrm>
            <a:off x="4201149" y="990600"/>
            <a:ext cx="3613592" cy="2183582"/>
            <a:chOff x="4201149" y="1567969"/>
            <a:chExt cx="3613592" cy="2183582"/>
          </a:xfrm>
        </p:grpSpPr>
        <p:pic>
          <p:nvPicPr>
            <p:cNvPr id="6" name="图片 5">
              <a:extLst>
                <a:ext uri="{FF2B5EF4-FFF2-40B4-BE49-F238E27FC236}">
                  <a16:creationId xmlns:a16="http://schemas.microsoft.com/office/drawing/2014/main" id="{A4BD2F48-CC18-7C9A-DBE6-22366BDEC526}"/>
                </a:ext>
              </a:extLst>
            </p:cNvPr>
            <p:cNvPicPr>
              <a:picLocks noChangeAspect="1"/>
            </p:cNvPicPr>
            <p:nvPr/>
          </p:nvPicPr>
          <p:blipFill>
            <a:blip r:embed="rId4"/>
            <a:stretch>
              <a:fillRect/>
            </a:stretch>
          </p:blipFill>
          <p:spPr>
            <a:xfrm>
              <a:off x="4201149" y="1993349"/>
              <a:ext cx="3613592" cy="1758202"/>
            </a:xfrm>
            <a:prstGeom prst="rect">
              <a:avLst/>
            </a:prstGeom>
          </p:spPr>
        </p:pic>
        <p:sp>
          <p:nvSpPr>
            <p:cNvPr id="11" name="文本框 10">
              <a:extLst>
                <a:ext uri="{FF2B5EF4-FFF2-40B4-BE49-F238E27FC236}">
                  <a16:creationId xmlns:a16="http://schemas.microsoft.com/office/drawing/2014/main" id="{5E1946FB-1921-B2DC-316E-0D4C17A49480}"/>
                </a:ext>
              </a:extLst>
            </p:cNvPr>
            <p:cNvSpPr txBox="1"/>
            <p:nvPr/>
          </p:nvSpPr>
          <p:spPr>
            <a:xfrm>
              <a:off x="4530618" y="1567969"/>
              <a:ext cx="2954655" cy="369332"/>
            </a:xfrm>
            <a:prstGeom prst="rect">
              <a:avLst/>
            </a:prstGeom>
            <a:noFill/>
          </p:spPr>
          <p:txBody>
            <a:bodyPr wrap="none" rtlCol="0">
              <a:spAutoFit/>
            </a:bodyPr>
            <a:lstStyle/>
            <a:p>
              <a:r>
                <a:rPr kumimoji="1" lang="zh-CN" altLang="en-US" sz="1800" dirty="0"/>
                <a:t>两个线圈分别采集到的图像</a:t>
              </a:r>
            </a:p>
          </p:txBody>
        </p:sp>
      </p:grpSp>
      <p:grpSp>
        <p:nvGrpSpPr>
          <p:cNvPr id="14" name="组合 13">
            <a:extLst>
              <a:ext uri="{FF2B5EF4-FFF2-40B4-BE49-F238E27FC236}">
                <a16:creationId xmlns:a16="http://schemas.microsoft.com/office/drawing/2014/main" id="{F7CECD2A-BD9A-6366-5948-AEC63E47AB1F}"/>
              </a:ext>
            </a:extLst>
          </p:cNvPr>
          <p:cNvGrpSpPr/>
          <p:nvPr/>
        </p:nvGrpSpPr>
        <p:grpSpPr>
          <a:xfrm>
            <a:off x="4179145" y="3105323"/>
            <a:ext cx="3657600" cy="2176128"/>
            <a:chOff x="4191000" y="3843672"/>
            <a:chExt cx="3657600" cy="2176128"/>
          </a:xfrm>
        </p:grpSpPr>
        <p:pic>
          <p:nvPicPr>
            <p:cNvPr id="5" name="图片 4">
              <a:extLst>
                <a:ext uri="{FF2B5EF4-FFF2-40B4-BE49-F238E27FC236}">
                  <a16:creationId xmlns:a16="http://schemas.microsoft.com/office/drawing/2014/main" id="{0E959128-A29E-FACC-E47A-8A1EC1A55F76}"/>
                </a:ext>
              </a:extLst>
            </p:cNvPr>
            <p:cNvPicPr>
              <a:picLocks noChangeAspect="1"/>
            </p:cNvPicPr>
            <p:nvPr/>
          </p:nvPicPr>
          <p:blipFill>
            <a:blip r:embed="rId5"/>
            <a:stretch>
              <a:fillRect/>
            </a:stretch>
          </p:blipFill>
          <p:spPr>
            <a:xfrm>
              <a:off x="4191000" y="4213003"/>
              <a:ext cx="3657600" cy="1806797"/>
            </a:xfrm>
            <a:prstGeom prst="rect">
              <a:avLst/>
            </a:prstGeom>
          </p:spPr>
        </p:pic>
        <p:sp>
          <p:nvSpPr>
            <p:cNvPr id="12" name="文本框 11">
              <a:extLst>
                <a:ext uri="{FF2B5EF4-FFF2-40B4-BE49-F238E27FC236}">
                  <a16:creationId xmlns:a16="http://schemas.microsoft.com/office/drawing/2014/main" id="{972C2BD7-ACBA-23B2-592D-B9F211002F7D}"/>
                </a:ext>
              </a:extLst>
            </p:cNvPr>
            <p:cNvSpPr txBox="1"/>
            <p:nvPr/>
          </p:nvSpPr>
          <p:spPr>
            <a:xfrm>
              <a:off x="5338531" y="3843672"/>
              <a:ext cx="1338828" cy="369332"/>
            </a:xfrm>
            <a:prstGeom prst="rect">
              <a:avLst/>
            </a:prstGeom>
            <a:noFill/>
          </p:spPr>
          <p:txBody>
            <a:bodyPr wrap="none" rtlCol="0">
              <a:spAutoFit/>
            </a:bodyPr>
            <a:lstStyle/>
            <a:p>
              <a:r>
                <a:rPr kumimoji="1" lang="zh-CN" altLang="en-US" sz="1800" dirty="0"/>
                <a:t>线圈敏感度</a:t>
              </a:r>
            </a:p>
          </p:txBody>
        </p:sp>
      </p:grpSp>
      <p:sp>
        <p:nvSpPr>
          <p:cNvPr id="16" name="文本框 15">
            <a:extLst>
              <a:ext uri="{FF2B5EF4-FFF2-40B4-BE49-F238E27FC236}">
                <a16:creationId xmlns:a16="http://schemas.microsoft.com/office/drawing/2014/main" id="{6486D5B7-4359-C13D-F943-979C3BB597A2}"/>
              </a:ext>
            </a:extLst>
          </p:cNvPr>
          <p:cNvSpPr txBox="1"/>
          <p:nvPr/>
        </p:nvSpPr>
        <p:spPr>
          <a:xfrm>
            <a:off x="762000" y="4601080"/>
            <a:ext cx="2743200" cy="923330"/>
          </a:xfrm>
          <a:prstGeom prst="rect">
            <a:avLst/>
          </a:prstGeom>
          <a:noFill/>
        </p:spPr>
        <p:txBody>
          <a:bodyPr wrap="square">
            <a:spAutoFit/>
          </a:bodyPr>
          <a:lstStyle/>
          <a:p>
            <a:pPr algn="l"/>
            <a:r>
              <a:rPr kumimoji="1" lang="zh-CN" altLang="en-US" sz="1800" dirty="0"/>
              <a:t>平行成像加速重建算法：</a:t>
            </a:r>
            <a:endParaRPr kumimoji="1" lang="en-US" altLang="zh-CN" sz="1800" dirty="0"/>
          </a:p>
          <a:p>
            <a:pPr marL="342900" indent="-342900" algn="l">
              <a:buFont typeface="Arial" panose="020B0604020202020204" pitchFamily="34" charset="0"/>
              <a:buChar char="•"/>
            </a:pPr>
            <a:r>
              <a:rPr kumimoji="1" lang="zh-CN" altLang="en-US" sz="1800" dirty="0"/>
              <a:t>图像域：</a:t>
            </a:r>
            <a:r>
              <a:rPr kumimoji="1" lang="en-US" altLang="zh-CN" sz="1800" dirty="0"/>
              <a:t>SENSE</a:t>
            </a:r>
          </a:p>
          <a:p>
            <a:pPr marL="342900" indent="-342900" algn="l">
              <a:buFont typeface="Arial" panose="020B0604020202020204" pitchFamily="34" charset="0"/>
              <a:buChar char="•"/>
            </a:pPr>
            <a:r>
              <a:rPr kumimoji="1" lang="en-US" altLang="zh-CN" sz="1800" dirty="0"/>
              <a:t>K</a:t>
            </a:r>
            <a:r>
              <a:rPr kumimoji="1" lang="zh-CN" altLang="en-US" sz="1800" dirty="0"/>
              <a:t>空间：</a:t>
            </a:r>
            <a:r>
              <a:rPr kumimoji="1" lang="en-US" altLang="zh-CN" sz="1800" dirty="0"/>
              <a:t>GRAPPA</a:t>
            </a:r>
            <a:endParaRPr lang="zh-CN" altLang="en-US" sz="1800" dirty="0"/>
          </a:p>
        </p:txBody>
      </p:sp>
    </p:spTree>
    <p:extLst>
      <p:ext uri="{BB962C8B-B14F-4D97-AF65-F5344CB8AC3E}">
        <p14:creationId xmlns:p14="http://schemas.microsoft.com/office/powerpoint/2010/main" val="296289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8D5DE-12E2-6714-1F9D-E27FAFA266DD}"/>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——SENSE</a:t>
            </a:r>
            <a:r>
              <a:rPr kumimoji="1" lang="zh-CN" altLang="en-US" dirty="0"/>
              <a:t>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B6F0B5-168E-59EF-F25C-DD43FD0C7315}"/>
                  </a:ext>
                </a:extLst>
              </p:cNvPr>
              <p:cNvSpPr>
                <a:spLocks noGrp="1"/>
              </p:cNvSpPr>
              <p:nvPr>
                <p:ph idx="1"/>
              </p:nvPr>
            </p:nvSpPr>
            <p:spPr>
              <a:xfrm>
                <a:off x="431800" y="1066800"/>
                <a:ext cx="8229600" cy="5105399"/>
              </a:xfrm>
            </p:spPr>
            <p:txBody>
              <a:bodyPr/>
              <a:lstStyle/>
              <a:p>
                <a:r>
                  <a:rPr kumimoji="1" lang="zh-CN" altLang="en-US" dirty="0"/>
                  <a:t>假设线圈数为</a:t>
                </a:r>
                <a:r>
                  <a:rPr kumimoji="1" lang="en-US" altLang="zh-CN" dirty="0"/>
                  <a:t>C</a:t>
                </a:r>
                <a:r>
                  <a:rPr kumimoji="1" lang="zh-CN" altLang="en-US" dirty="0"/>
                  <a:t>，我们可以得到</a:t>
                </a:r>
                <a:r>
                  <a:rPr kumimoji="1" lang="en-US" altLang="zh-CN" dirty="0"/>
                  <a:t>C</a:t>
                </a:r>
                <a:r>
                  <a:rPr kumimoji="1" lang="zh-CN" altLang="en-US" dirty="0"/>
                  <a:t>个图像，加速倍数为</a:t>
                </a:r>
                <a:r>
                  <a:rPr kumimoji="1" lang="en-US" altLang="zh-CN" dirty="0"/>
                  <a:t>R</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r>
                  <a:rPr kumimoji="1" lang="zh-CN" altLang="en-US" dirty="0"/>
                  <a:t>直接算</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𝐸</m:t>
                        </m:r>
                      </m:e>
                      <m:sup>
                        <m:r>
                          <a:rPr kumimoji="1" lang="en-US" altLang="zh-CN" b="0" i="1" smtClean="0">
                            <a:latin typeface="Cambria Math" panose="02040503050406030204" pitchFamily="18" charset="0"/>
                          </a:rPr>
                          <m:t>+</m:t>
                        </m:r>
                      </m:sup>
                    </m:sSup>
                    <m:r>
                      <a:rPr kumimoji="1" lang="zh-CN" altLang="en-US" i="1">
                        <a:latin typeface="Cambria Math" panose="02040503050406030204" pitchFamily="18" charset="0"/>
                      </a:rPr>
                      <m:t>计算量</m:t>
                    </m:r>
                    <m:r>
                      <a:rPr kumimoji="1" lang="zh-CN" altLang="en-US" i="1" smtClean="0">
                        <a:latin typeface="Cambria Math" panose="02040503050406030204" pitchFamily="18" charset="0"/>
                      </a:rPr>
                      <m:t>太大</m:t>
                    </m:r>
                  </m:oMath>
                </a14:m>
                <a:r>
                  <a:rPr kumimoji="1" lang="zh-CN" altLang="en-US" dirty="0"/>
                  <a:t>，通常用迭代优化或者分解的方法</a:t>
                </a:r>
              </a:p>
            </p:txBody>
          </p:sp>
        </mc:Choice>
        <mc:Fallback xmlns="">
          <p:sp>
            <p:nvSpPr>
              <p:cNvPr id="3" name="内容占位符 2">
                <a:extLst>
                  <a:ext uri="{FF2B5EF4-FFF2-40B4-BE49-F238E27FC236}">
                    <a16:creationId xmlns:a16="http://schemas.microsoft.com/office/drawing/2014/main" id="{CDB6F0B5-168E-59EF-F25C-DD43FD0C7315}"/>
                  </a:ext>
                </a:extLst>
              </p:cNvPr>
              <p:cNvSpPr>
                <a:spLocks noGrp="1" noRot="1" noChangeAspect="1" noMove="1" noResize="1" noEditPoints="1" noAdjustHandles="1" noChangeArrowheads="1" noChangeShapeType="1" noTextEdit="1"/>
              </p:cNvSpPr>
              <p:nvPr>
                <p:ph idx="1"/>
              </p:nvPr>
            </p:nvSpPr>
            <p:spPr>
              <a:xfrm>
                <a:off x="431800" y="1066800"/>
                <a:ext cx="8229600" cy="5105399"/>
              </a:xfrm>
              <a:blipFill>
                <a:blip r:embed="rId3"/>
                <a:stretch>
                  <a:fillRect t="-124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A41CED4-4F9A-821E-925A-3D3F5EA1CC28}"/>
              </a:ext>
            </a:extLst>
          </p:cNvPr>
          <p:cNvSpPr>
            <a:spLocks noGrp="1"/>
          </p:cNvSpPr>
          <p:nvPr>
            <p:ph type="sldNum" sz="quarter" idx="4"/>
          </p:nvPr>
        </p:nvSpPr>
        <p:spPr/>
        <p:txBody>
          <a:bodyPr/>
          <a:lstStyle/>
          <a:p>
            <a:fld id="{2DA208CA-87DC-4215-820F-FC39CE0A3630}" type="slidenum">
              <a:rPr lang="zh-CN" altLang="en-US" smtClean="0"/>
              <a:pPr/>
              <a:t>24</a:t>
            </a:fld>
            <a:endParaRPr lang="zh-CN" altLang="en-US" dirty="0"/>
          </a:p>
        </p:txBody>
      </p:sp>
      <p:grpSp>
        <p:nvGrpSpPr>
          <p:cNvPr id="47" name="组合 46">
            <a:extLst>
              <a:ext uri="{FF2B5EF4-FFF2-40B4-BE49-F238E27FC236}">
                <a16:creationId xmlns:a16="http://schemas.microsoft.com/office/drawing/2014/main" id="{6B324B90-FF82-E75B-8CCE-1BF8AB589309}"/>
              </a:ext>
            </a:extLst>
          </p:cNvPr>
          <p:cNvGrpSpPr/>
          <p:nvPr/>
        </p:nvGrpSpPr>
        <p:grpSpPr>
          <a:xfrm>
            <a:off x="629580" y="1629829"/>
            <a:ext cx="6990420" cy="2942171"/>
            <a:chOff x="629580" y="1831385"/>
            <a:chExt cx="6903059" cy="3018371"/>
          </a:xfrm>
        </p:grpSpPr>
        <p:grpSp>
          <p:nvGrpSpPr>
            <p:cNvPr id="5" name="组合 4">
              <a:extLst>
                <a:ext uri="{FF2B5EF4-FFF2-40B4-BE49-F238E27FC236}">
                  <a16:creationId xmlns:a16="http://schemas.microsoft.com/office/drawing/2014/main" id="{4C01FA50-BA18-B4FC-13F7-B9E1DD797745}"/>
                </a:ext>
              </a:extLst>
            </p:cNvPr>
            <p:cNvGrpSpPr/>
            <p:nvPr/>
          </p:nvGrpSpPr>
          <p:grpSpPr>
            <a:xfrm>
              <a:off x="2439415" y="2360619"/>
              <a:ext cx="3653699" cy="1879537"/>
              <a:chOff x="2944048" y="2616263"/>
              <a:chExt cx="3653699" cy="1879537"/>
            </a:xfrm>
          </p:grpSpPr>
          <p:grpSp>
            <p:nvGrpSpPr>
              <p:cNvPr id="6" name="组合 5">
                <a:extLst>
                  <a:ext uri="{FF2B5EF4-FFF2-40B4-BE49-F238E27FC236}">
                    <a16:creationId xmlns:a16="http://schemas.microsoft.com/office/drawing/2014/main" id="{DC1A0456-C130-711A-E4B7-CB3927139908}"/>
                  </a:ext>
                </a:extLst>
              </p:cNvPr>
              <p:cNvGrpSpPr/>
              <p:nvPr/>
            </p:nvGrpSpPr>
            <p:grpSpPr>
              <a:xfrm>
                <a:off x="2944048" y="2616263"/>
                <a:ext cx="224400" cy="1828800"/>
                <a:chOff x="6019800" y="2209800"/>
                <a:chExt cx="224400" cy="1828800"/>
              </a:xfrm>
            </p:grpSpPr>
            <p:sp>
              <p:nvSpPr>
                <p:cNvPr id="25" name="矩形 24">
                  <a:extLst>
                    <a:ext uri="{FF2B5EF4-FFF2-40B4-BE49-F238E27FC236}">
                      <a16:creationId xmlns:a16="http://schemas.microsoft.com/office/drawing/2014/main" id="{3743D992-FA3C-6D49-6D85-9AA0C710D181}"/>
                    </a:ext>
                  </a:extLst>
                </p:cNvPr>
                <p:cNvSpPr/>
                <p:nvPr/>
              </p:nvSpPr>
              <p:spPr bwMode="auto">
                <a:xfrm>
                  <a:off x="6096000" y="2209800"/>
                  <a:ext cx="72000" cy="72000"/>
                </a:xfrm>
                <a:prstGeom prst="rect">
                  <a:avLst/>
                </a:prstGeom>
                <a:solidFill>
                  <a:schemeClr val="bg2"/>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6" name="矩形 25">
                  <a:extLst>
                    <a:ext uri="{FF2B5EF4-FFF2-40B4-BE49-F238E27FC236}">
                      <a16:creationId xmlns:a16="http://schemas.microsoft.com/office/drawing/2014/main" id="{E8EC3C44-A0FB-7C47-31EF-7AAA8F201B69}"/>
                    </a:ext>
                  </a:extLst>
                </p:cNvPr>
                <p:cNvSpPr/>
                <p:nvPr/>
              </p:nvSpPr>
              <p:spPr bwMode="auto">
                <a:xfrm>
                  <a:off x="6096000" y="2362200"/>
                  <a:ext cx="72000" cy="72000"/>
                </a:xfrm>
                <a:prstGeom prst="rect">
                  <a:avLst/>
                </a:prstGeom>
                <a:solidFill>
                  <a:schemeClr val="accent4">
                    <a:lumMod val="65000"/>
                    <a:lumOff val="35000"/>
                  </a:schemeClr>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7" name="矩形 26">
                  <a:extLst>
                    <a:ext uri="{FF2B5EF4-FFF2-40B4-BE49-F238E27FC236}">
                      <a16:creationId xmlns:a16="http://schemas.microsoft.com/office/drawing/2014/main" id="{255384E2-86C6-22CD-699A-6EA43CD28DEF}"/>
                    </a:ext>
                  </a:extLst>
                </p:cNvPr>
                <p:cNvSpPr/>
                <p:nvPr/>
              </p:nvSpPr>
              <p:spPr bwMode="auto">
                <a:xfrm>
                  <a:off x="6096000" y="25146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8" name="矩形 27">
                  <a:extLst>
                    <a:ext uri="{FF2B5EF4-FFF2-40B4-BE49-F238E27FC236}">
                      <a16:creationId xmlns:a16="http://schemas.microsoft.com/office/drawing/2014/main" id="{15A13321-7A4D-E042-D6D9-C7C5045234A2}"/>
                    </a:ext>
                  </a:extLst>
                </p:cNvPr>
                <p:cNvSpPr/>
                <p:nvPr/>
              </p:nvSpPr>
              <p:spPr bwMode="auto">
                <a:xfrm>
                  <a:off x="6096000" y="26670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9" name="矩形 28">
                  <a:extLst>
                    <a:ext uri="{FF2B5EF4-FFF2-40B4-BE49-F238E27FC236}">
                      <a16:creationId xmlns:a16="http://schemas.microsoft.com/office/drawing/2014/main" id="{A1370A27-9C09-CC52-E79B-D16C6FE6425B}"/>
                    </a:ext>
                  </a:extLst>
                </p:cNvPr>
                <p:cNvSpPr/>
                <p:nvPr/>
              </p:nvSpPr>
              <p:spPr bwMode="auto">
                <a:xfrm>
                  <a:off x="6096000" y="2819400"/>
                  <a:ext cx="72000" cy="72000"/>
                </a:xfrm>
                <a:prstGeom prst="rect">
                  <a:avLst/>
                </a:prstGeom>
                <a:solidFill>
                  <a:schemeClr val="tx2">
                    <a:lumMod val="65000"/>
                    <a:lumOff val="35000"/>
                  </a:schemeClr>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0" name="矩形 29">
                  <a:extLst>
                    <a:ext uri="{FF2B5EF4-FFF2-40B4-BE49-F238E27FC236}">
                      <a16:creationId xmlns:a16="http://schemas.microsoft.com/office/drawing/2014/main" id="{3DFF759A-C4DD-71C5-7F83-7F3468AC89ED}"/>
                    </a:ext>
                  </a:extLst>
                </p:cNvPr>
                <p:cNvSpPr/>
                <p:nvPr/>
              </p:nvSpPr>
              <p:spPr bwMode="auto">
                <a:xfrm>
                  <a:off x="6096000" y="29718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1" name="矩形 30">
                  <a:extLst>
                    <a:ext uri="{FF2B5EF4-FFF2-40B4-BE49-F238E27FC236}">
                      <a16:creationId xmlns:a16="http://schemas.microsoft.com/office/drawing/2014/main" id="{27A0F3C4-334E-BA1D-F023-60874852081B}"/>
                    </a:ext>
                  </a:extLst>
                </p:cNvPr>
                <p:cNvSpPr/>
                <p:nvPr/>
              </p:nvSpPr>
              <p:spPr bwMode="auto">
                <a:xfrm>
                  <a:off x="6096000" y="3204600"/>
                  <a:ext cx="72000" cy="72000"/>
                </a:xfrm>
                <a:prstGeom prst="rect">
                  <a:avLst/>
                </a:prstGeom>
                <a:solidFill>
                  <a:schemeClr val="accent4">
                    <a:lumMod val="50000"/>
                    <a:lumOff val="50000"/>
                  </a:schemeClr>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2" name="矩形 31">
                  <a:extLst>
                    <a:ext uri="{FF2B5EF4-FFF2-40B4-BE49-F238E27FC236}">
                      <a16:creationId xmlns:a16="http://schemas.microsoft.com/office/drawing/2014/main" id="{4A6689A6-61B7-7077-B1A1-11AEBE590DB5}"/>
                    </a:ext>
                  </a:extLst>
                </p:cNvPr>
                <p:cNvSpPr/>
                <p:nvPr/>
              </p:nvSpPr>
              <p:spPr bwMode="auto">
                <a:xfrm>
                  <a:off x="6096000" y="33570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3" name="矩形 32">
                  <a:extLst>
                    <a:ext uri="{FF2B5EF4-FFF2-40B4-BE49-F238E27FC236}">
                      <a16:creationId xmlns:a16="http://schemas.microsoft.com/office/drawing/2014/main" id="{030D2C74-826D-4DAB-C020-58E858E060F1}"/>
                    </a:ext>
                  </a:extLst>
                </p:cNvPr>
                <p:cNvSpPr/>
                <p:nvPr/>
              </p:nvSpPr>
              <p:spPr bwMode="auto">
                <a:xfrm>
                  <a:off x="6096000" y="3509400"/>
                  <a:ext cx="72000" cy="72000"/>
                </a:xfrm>
                <a:prstGeom prst="rect">
                  <a:avLst/>
                </a:prstGeom>
                <a:solidFill>
                  <a:schemeClr val="accent3">
                    <a:lumMod val="50000"/>
                  </a:schemeClr>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4" name="矩形 33">
                  <a:extLst>
                    <a:ext uri="{FF2B5EF4-FFF2-40B4-BE49-F238E27FC236}">
                      <a16:creationId xmlns:a16="http://schemas.microsoft.com/office/drawing/2014/main" id="{4FED93CC-C58F-13F2-7A0B-9214AC3C49AB}"/>
                    </a:ext>
                  </a:extLst>
                </p:cNvPr>
                <p:cNvSpPr/>
                <p:nvPr/>
              </p:nvSpPr>
              <p:spPr bwMode="auto">
                <a:xfrm>
                  <a:off x="6096000" y="3661800"/>
                  <a:ext cx="72000" cy="72000"/>
                </a:xfrm>
                <a:prstGeom prst="rect">
                  <a:avLst/>
                </a:prstGeom>
                <a:solidFill>
                  <a:schemeClr val="bg1">
                    <a:lumMod val="65000"/>
                  </a:schemeClr>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5" name="矩形 34">
                  <a:extLst>
                    <a:ext uri="{FF2B5EF4-FFF2-40B4-BE49-F238E27FC236}">
                      <a16:creationId xmlns:a16="http://schemas.microsoft.com/office/drawing/2014/main" id="{FA8EF995-45D9-81BA-8E55-DC34A14A76EF}"/>
                    </a:ext>
                  </a:extLst>
                </p:cNvPr>
                <p:cNvSpPr/>
                <p:nvPr/>
              </p:nvSpPr>
              <p:spPr bwMode="auto">
                <a:xfrm>
                  <a:off x="6096000" y="38142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6" name="矩形 35">
                  <a:extLst>
                    <a:ext uri="{FF2B5EF4-FFF2-40B4-BE49-F238E27FC236}">
                      <a16:creationId xmlns:a16="http://schemas.microsoft.com/office/drawing/2014/main" id="{204E9505-0CDC-518F-2EC7-5E5099D59B22}"/>
                    </a:ext>
                  </a:extLst>
                </p:cNvPr>
                <p:cNvSpPr/>
                <p:nvPr/>
              </p:nvSpPr>
              <p:spPr bwMode="auto">
                <a:xfrm>
                  <a:off x="6096000" y="39666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37" name="文本框 36">
                  <a:extLst>
                    <a:ext uri="{FF2B5EF4-FFF2-40B4-BE49-F238E27FC236}">
                      <a16:creationId xmlns:a16="http://schemas.microsoft.com/office/drawing/2014/main" id="{688723DC-3599-1FA0-4467-D43EBE8B0228}"/>
                    </a:ext>
                  </a:extLst>
                </p:cNvPr>
                <p:cNvSpPr txBox="1"/>
                <p:nvPr/>
              </p:nvSpPr>
              <p:spPr>
                <a:xfrm>
                  <a:off x="6019800" y="2953768"/>
                  <a:ext cx="224400" cy="276999"/>
                </a:xfrm>
                <a:prstGeom prst="rect">
                  <a:avLst/>
                </a:prstGeom>
                <a:noFill/>
              </p:spPr>
              <p:txBody>
                <a:bodyPr wrap="square" rtlCol="0">
                  <a:spAutoFit/>
                </a:bodyPr>
                <a:lstStyle/>
                <a:p>
                  <a:r>
                    <a:rPr kumimoji="1" lang="en-US" altLang="zh-CN" sz="1200" dirty="0"/>
                    <a:t>…</a:t>
                  </a:r>
                  <a:endParaRPr kumimoji="1" lang="zh-CN" altLang="en-US" sz="1200" dirty="0"/>
                </a:p>
              </p:txBody>
            </p:sp>
          </p:grpSp>
          <p:sp>
            <p:nvSpPr>
              <p:cNvPr id="7" name="文本框 6">
                <a:extLst>
                  <a:ext uri="{FF2B5EF4-FFF2-40B4-BE49-F238E27FC236}">
                    <a16:creationId xmlns:a16="http://schemas.microsoft.com/office/drawing/2014/main" id="{F8F75C62-DA45-5D91-91E5-8FC7D56EB232}"/>
                  </a:ext>
                </a:extLst>
              </p:cNvPr>
              <p:cNvSpPr txBox="1"/>
              <p:nvPr/>
            </p:nvSpPr>
            <p:spPr>
              <a:xfrm>
                <a:off x="3352800" y="3244808"/>
                <a:ext cx="759461" cy="461665"/>
              </a:xfrm>
              <a:prstGeom prst="rect">
                <a:avLst/>
              </a:prstGeom>
              <a:noFill/>
            </p:spPr>
            <p:txBody>
              <a:bodyPr wrap="square">
                <a:spAutoFit/>
              </a:bodyPr>
              <a:lstStyle/>
              <a:p>
                <a:r>
                  <a:rPr kumimoji="1" lang="en-US" altLang="zh-CN" sz="2400" dirty="0"/>
                  <a:t>=</a:t>
                </a:r>
                <a:endParaRPr lang="zh-CN" altLang="en-US" dirty="0"/>
              </a:p>
            </p:txBody>
          </p:sp>
          <p:grpSp>
            <p:nvGrpSpPr>
              <p:cNvPr id="8" name="组合 7">
                <a:extLst>
                  <a:ext uri="{FF2B5EF4-FFF2-40B4-BE49-F238E27FC236}">
                    <a16:creationId xmlns:a16="http://schemas.microsoft.com/office/drawing/2014/main" id="{202D1BE2-8062-A60C-6A08-FE60BE016108}"/>
                  </a:ext>
                </a:extLst>
              </p:cNvPr>
              <p:cNvGrpSpPr/>
              <p:nvPr/>
            </p:nvGrpSpPr>
            <p:grpSpPr>
              <a:xfrm>
                <a:off x="6373347" y="2616263"/>
                <a:ext cx="224400" cy="1828800"/>
                <a:chOff x="6019800" y="2209800"/>
                <a:chExt cx="224400" cy="1828800"/>
              </a:xfrm>
            </p:grpSpPr>
            <p:sp>
              <p:nvSpPr>
                <p:cNvPr id="12" name="矩形 11">
                  <a:extLst>
                    <a:ext uri="{FF2B5EF4-FFF2-40B4-BE49-F238E27FC236}">
                      <a16:creationId xmlns:a16="http://schemas.microsoft.com/office/drawing/2014/main" id="{96525F74-B566-546A-73D6-5A551A1B63F8}"/>
                    </a:ext>
                  </a:extLst>
                </p:cNvPr>
                <p:cNvSpPr/>
                <p:nvPr/>
              </p:nvSpPr>
              <p:spPr bwMode="auto">
                <a:xfrm>
                  <a:off x="6096000" y="2209800"/>
                  <a:ext cx="72000" cy="72000"/>
                </a:xfrm>
                <a:prstGeom prst="rect">
                  <a:avLst/>
                </a:prstGeom>
                <a:solidFill>
                  <a:schemeClr val="tx2"/>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3" name="矩形 12">
                  <a:extLst>
                    <a:ext uri="{FF2B5EF4-FFF2-40B4-BE49-F238E27FC236}">
                      <a16:creationId xmlns:a16="http://schemas.microsoft.com/office/drawing/2014/main" id="{6DF81B83-0F50-941B-73B5-F7705F148638}"/>
                    </a:ext>
                  </a:extLst>
                </p:cNvPr>
                <p:cNvSpPr/>
                <p:nvPr/>
              </p:nvSpPr>
              <p:spPr bwMode="auto">
                <a:xfrm>
                  <a:off x="6096000" y="2362200"/>
                  <a:ext cx="72000" cy="72000"/>
                </a:xfrm>
                <a:prstGeom prst="rect">
                  <a:avLst/>
                </a:prstGeom>
                <a:solidFill>
                  <a:schemeClr val="tx2"/>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4" name="矩形 13">
                  <a:extLst>
                    <a:ext uri="{FF2B5EF4-FFF2-40B4-BE49-F238E27FC236}">
                      <a16:creationId xmlns:a16="http://schemas.microsoft.com/office/drawing/2014/main" id="{4328D29C-8A15-C2D0-7DED-692CCCE6B4D3}"/>
                    </a:ext>
                  </a:extLst>
                </p:cNvPr>
                <p:cNvSpPr/>
                <p:nvPr/>
              </p:nvSpPr>
              <p:spPr bwMode="auto">
                <a:xfrm>
                  <a:off x="6096000" y="25146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5" name="矩形 14">
                  <a:extLst>
                    <a:ext uri="{FF2B5EF4-FFF2-40B4-BE49-F238E27FC236}">
                      <a16:creationId xmlns:a16="http://schemas.microsoft.com/office/drawing/2014/main" id="{C6F905FE-0162-02A2-1EF4-A704F8C1BD5C}"/>
                    </a:ext>
                  </a:extLst>
                </p:cNvPr>
                <p:cNvSpPr/>
                <p:nvPr/>
              </p:nvSpPr>
              <p:spPr bwMode="auto">
                <a:xfrm>
                  <a:off x="6096000" y="26670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6" name="矩形 15">
                  <a:extLst>
                    <a:ext uri="{FF2B5EF4-FFF2-40B4-BE49-F238E27FC236}">
                      <a16:creationId xmlns:a16="http://schemas.microsoft.com/office/drawing/2014/main" id="{F5DE75BD-B50E-BDE5-9B66-B73D5ED5E097}"/>
                    </a:ext>
                  </a:extLst>
                </p:cNvPr>
                <p:cNvSpPr/>
                <p:nvPr/>
              </p:nvSpPr>
              <p:spPr bwMode="auto">
                <a:xfrm>
                  <a:off x="6096000" y="2819400"/>
                  <a:ext cx="72000" cy="72000"/>
                </a:xfrm>
                <a:prstGeom prst="rect">
                  <a:avLst/>
                </a:prstGeom>
                <a:solidFill>
                  <a:schemeClr val="tx2"/>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7" name="矩形 16">
                  <a:extLst>
                    <a:ext uri="{FF2B5EF4-FFF2-40B4-BE49-F238E27FC236}">
                      <a16:creationId xmlns:a16="http://schemas.microsoft.com/office/drawing/2014/main" id="{6CA8E9AE-1F59-5C3E-AE4F-722C0B51F7D7}"/>
                    </a:ext>
                  </a:extLst>
                </p:cNvPr>
                <p:cNvSpPr/>
                <p:nvPr/>
              </p:nvSpPr>
              <p:spPr bwMode="auto">
                <a:xfrm>
                  <a:off x="6096000" y="29718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8" name="矩形 17">
                  <a:extLst>
                    <a:ext uri="{FF2B5EF4-FFF2-40B4-BE49-F238E27FC236}">
                      <a16:creationId xmlns:a16="http://schemas.microsoft.com/office/drawing/2014/main" id="{FEB0BA35-0727-8295-9A4D-8DCAE4BFD18B}"/>
                    </a:ext>
                  </a:extLst>
                </p:cNvPr>
                <p:cNvSpPr/>
                <p:nvPr/>
              </p:nvSpPr>
              <p:spPr bwMode="auto">
                <a:xfrm>
                  <a:off x="6096000" y="3204600"/>
                  <a:ext cx="72000" cy="72000"/>
                </a:xfrm>
                <a:prstGeom prst="rect">
                  <a:avLst/>
                </a:prstGeom>
                <a:solidFill>
                  <a:schemeClr val="accent4"/>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9" name="矩形 18">
                  <a:extLst>
                    <a:ext uri="{FF2B5EF4-FFF2-40B4-BE49-F238E27FC236}">
                      <a16:creationId xmlns:a16="http://schemas.microsoft.com/office/drawing/2014/main" id="{9BCB3DD2-C537-0638-574C-6E2BCCBB9941}"/>
                    </a:ext>
                  </a:extLst>
                </p:cNvPr>
                <p:cNvSpPr/>
                <p:nvPr/>
              </p:nvSpPr>
              <p:spPr bwMode="auto">
                <a:xfrm>
                  <a:off x="6096000" y="33570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0" name="矩形 19">
                  <a:extLst>
                    <a:ext uri="{FF2B5EF4-FFF2-40B4-BE49-F238E27FC236}">
                      <a16:creationId xmlns:a16="http://schemas.microsoft.com/office/drawing/2014/main" id="{F73E01C6-9C0C-ACDD-2DEA-4AF4F2CA3CD6}"/>
                    </a:ext>
                  </a:extLst>
                </p:cNvPr>
                <p:cNvSpPr/>
                <p:nvPr/>
              </p:nvSpPr>
              <p:spPr bwMode="auto">
                <a:xfrm>
                  <a:off x="6096000" y="3509400"/>
                  <a:ext cx="72000" cy="72000"/>
                </a:xfrm>
                <a:prstGeom prst="rect">
                  <a:avLst/>
                </a:prstGeom>
                <a:solidFill>
                  <a:schemeClr val="accent4"/>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1" name="矩形 20">
                  <a:extLst>
                    <a:ext uri="{FF2B5EF4-FFF2-40B4-BE49-F238E27FC236}">
                      <a16:creationId xmlns:a16="http://schemas.microsoft.com/office/drawing/2014/main" id="{93E85D9A-1220-E9B7-11F4-3D2407FF049E}"/>
                    </a:ext>
                  </a:extLst>
                </p:cNvPr>
                <p:cNvSpPr/>
                <p:nvPr/>
              </p:nvSpPr>
              <p:spPr bwMode="auto">
                <a:xfrm>
                  <a:off x="6096000" y="3661800"/>
                  <a:ext cx="72000" cy="72000"/>
                </a:xfrm>
                <a:prstGeom prst="rect">
                  <a:avLst/>
                </a:prstGeom>
                <a:solidFill>
                  <a:schemeClr val="accent4"/>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2" name="矩形 21">
                  <a:extLst>
                    <a:ext uri="{FF2B5EF4-FFF2-40B4-BE49-F238E27FC236}">
                      <a16:creationId xmlns:a16="http://schemas.microsoft.com/office/drawing/2014/main" id="{F80FF55F-B86A-6885-2D87-3156D7821093}"/>
                    </a:ext>
                  </a:extLst>
                </p:cNvPr>
                <p:cNvSpPr/>
                <p:nvPr/>
              </p:nvSpPr>
              <p:spPr bwMode="auto">
                <a:xfrm>
                  <a:off x="6096000" y="3814200"/>
                  <a:ext cx="72000" cy="72000"/>
                </a:xfrm>
                <a:prstGeom prst="rect">
                  <a:avLst/>
                </a:prstGeom>
                <a:solidFill>
                  <a:schemeClr val="accent3"/>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3" name="矩形 22">
                  <a:extLst>
                    <a:ext uri="{FF2B5EF4-FFF2-40B4-BE49-F238E27FC236}">
                      <a16:creationId xmlns:a16="http://schemas.microsoft.com/office/drawing/2014/main" id="{29C1B997-E707-AEF7-CD32-83F624193BC2}"/>
                    </a:ext>
                  </a:extLst>
                </p:cNvPr>
                <p:cNvSpPr/>
                <p:nvPr/>
              </p:nvSpPr>
              <p:spPr bwMode="auto">
                <a:xfrm>
                  <a:off x="6096000" y="3966600"/>
                  <a:ext cx="72000" cy="72000"/>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4" name="文本框 23">
                  <a:extLst>
                    <a:ext uri="{FF2B5EF4-FFF2-40B4-BE49-F238E27FC236}">
                      <a16:creationId xmlns:a16="http://schemas.microsoft.com/office/drawing/2014/main" id="{ACD9FEE2-1318-3F2B-BAF3-CC2DEFD4C389}"/>
                    </a:ext>
                  </a:extLst>
                </p:cNvPr>
                <p:cNvSpPr txBox="1"/>
                <p:nvPr/>
              </p:nvSpPr>
              <p:spPr>
                <a:xfrm>
                  <a:off x="6019800" y="2953768"/>
                  <a:ext cx="224400" cy="276999"/>
                </a:xfrm>
                <a:prstGeom prst="rect">
                  <a:avLst/>
                </a:prstGeom>
                <a:noFill/>
              </p:spPr>
              <p:txBody>
                <a:bodyPr wrap="square" rtlCol="0">
                  <a:spAutoFit/>
                </a:bodyPr>
                <a:lstStyle/>
                <a:p>
                  <a:r>
                    <a:rPr kumimoji="1" lang="en-US" altLang="zh-CN" sz="1200" dirty="0"/>
                    <a:t>…</a:t>
                  </a:r>
                  <a:endParaRPr kumimoji="1" lang="zh-CN" altLang="en-US" sz="1200" dirty="0"/>
                </a:p>
              </p:txBody>
            </p:sp>
          </p:grpSp>
          <p:grpSp>
            <p:nvGrpSpPr>
              <p:cNvPr id="9" name="组合 8">
                <a:extLst>
                  <a:ext uri="{FF2B5EF4-FFF2-40B4-BE49-F238E27FC236}">
                    <a16:creationId xmlns:a16="http://schemas.microsoft.com/office/drawing/2014/main" id="{F99B86A6-F45C-64AC-0F72-0C9F7C94C8DA}"/>
                  </a:ext>
                </a:extLst>
              </p:cNvPr>
              <p:cNvGrpSpPr/>
              <p:nvPr/>
            </p:nvGrpSpPr>
            <p:grpSpPr>
              <a:xfrm>
                <a:off x="4038600" y="2616263"/>
                <a:ext cx="2057400" cy="1879537"/>
                <a:chOff x="4038600" y="2616263"/>
                <a:chExt cx="2057400" cy="1879537"/>
              </a:xfrm>
            </p:grpSpPr>
            <p:sp>
              <p:nvSpPr>
                <p:cNvPr id="10" name="矩形 9">
                  <a:extLst>
                    <a:ext uri="{FF2B5EF4-FFF2-40B4-BE49-F238E27FC236}">
                      <a16:creationId xmlns:a16="http://schemas.microsoft.com/office/drawing/2014/main" id="{5D84A3D1-398B-72E4-70C5-C38361540B4E}"/>
                    </a:ext>
                  </a:extLst>
                </p:cNvPr>
                <p:cNvSpPr/>
                <p:nvPr/>
              </p:nvSpPr>
              <p:spPr bwMode="auto">
                <a:xfrm>
                  <a:off x="4038600" y="2616263"/>
                  <a:ext cx="2057400" cy="1879537"/>
                </a:xfrm>
                <a:prstGeom prst="rect">
                  <a:avLst/>
                </a:prstGeom>
                <a:solidFill>
                  <a:schemeClr val="bg1"/>
                </a:solidFill>
                <a:ln w="28575" cap="flat" cmpd="sng" algn="ctr">
                  <a:solidFill>
                    <a:schemeClr val="accent4"/>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1" name="文本框 10">
                  <a:extLst>
                    <a:ext uri="{FF2B5EF4-FFF2-40B4-BE49-F238E27FC236}">
                      <a16:creationId xmlns:a16="http://schemas.microsoft.com/office/drawing/2014/main" id="{C1437800-5E7F-6B8B-9198-BEF2DFEA02F2}"/>
                    </a:ext>
                  </a:extLst>
                </p:cNvPr>
                <p:cNvSpPr txBox="1"/>
                <p:nvPr/>
              </p:nvSpPr>
              <p:spPr>
                <a:xfrm>
                  <a:off x="4304178" y="2929341"/>
                  <a:ext cx="1549213" cy="1200329"/>
                </a:xfrm>
                <a:prstGeom prst="rect">
                  <a:avLst/>
                </a:prstGeom>
                <a:noFill/>
              </p:spPr>
              <p:txBody>
                <a:bodyPr wrap="square">
                  <a:spAutoFit/>
                </a:bodyPr>
                <a:lstStyle/>
                <a:p>
                  <a:r>
                    <a:rPr kumimoji="1" lang="en-US" altLang="zh-CN" sz="2400" dirty="0"/>
                    <a:t>Fourier</a:t>
                  </a:r>
                </a:p>
                <a:p>
                  <a:r>
                    <a:rPr kumimoji="1" lang="en-US" altLang="zh-CN" dirty="0"/>
                    <a:t>Encoding</a:t>
                  </a:r>
                </a:p>
                <a:p>
                  <a:r>
                    <a:rPr kumimoji="1" lang="en-US" altLang="zh-CN" dirty="0"/>
                    <a:t>Matrix</a:t>
                  </a:r>
                  <a:endParaRPr lang="zh-CN" altLang="en-US" dirty="0"/>
                </a:p>
              </p:txBody>
            </p:sp>
          </p:grpSp>
        </p:grpSp>
        <p:grpSp>
          <p:nvGrpSpPr>
            <p:cNvPr id="38" name="组合 37">
              <a:extLst>
                <a:ext uri="{FF2B5EF4-FFF2-40B4-BE49-F238E27FC236}">
                  <a16:creationId xmlns:a16="http://schemas.microsoft.com/office/drawing/2014/main" id="{4314E00C-E6BB-6B0B-1925-53463B271CB6}"/>
                </a:ext>
              </a:extLst>
            </p:cNvPr>
            <p:cNvGrpSpPr/>
            <p:nvPr/>
          </p:nvGrpSpPr>
          <p:grpSpPr>
            <a:xfrm>
              <a:off x="2153246" y="4298140"/>
              <a:ext cx="4262037" cy="551616"/>
              <a:chOff x="2657879" y="4553784"/>
              <a:chExt cx="4262037" cy="551616"/>
            </a:xfrm>
          </p:grpSpPr>
          <p:sp>
            <p:nvSpPr>
              <p:cNvPr id="39" name="文本框 38">
                <a:extLst>
                  <a:ext uri="{FF2B5EF4-FFF2-40B4-BE49-F238E27FC236}">
                    <a16:creationId xmlns:a16="http://schemas.microsoft.com/office/drawing/2014/main" id="{39C260BE-BFB8-06C4-2B1B-EB57582074CE}"/>
                  </a:ext>
                </a:extLst>
              </p:cNvPr>
              <p:cNvSpPr txBox="1"/>
              <p:nvPr/>
            </p:nvSpPr>
            <p:spPr>
              <a:xfrm>
                <a:off x="2657879" y="4643735"/>
                <a:ext cx="796738" cy="461665"/>
              </a:xfrm>
              <a:prstGeom prst="rect">
                <a:avLst/>
              </a:prstGeom>
              <a:noFill/>
            </p:spPr>
            <p:txBody>
              <a:bodyPr wrap="square">
                <a:spAutoFit/>
              </a:bodyPr>
              <a:lstStyle/>
              <a:p>
                <a:r>
                  <a:rPr kumimoji="1" lang="en-US" altLang="zh-CN" i="1" dirty="0"/>
                  <a:t>k</a:t>
                </a:r>
                <a:endParaRPr lang="zh-CN" altLang="en-US" i="1" dirty="0"/>
              </a:p>
            </p:txBody>
          </p:sp>
          <p:sp>
            <p:nvSpPr>
              <p:cNvPr id="40" name="文本框 39">
                <a:extLst>
                  <a:ext uri="{FF2B5EF4-FFF2-40B4-BE49-F238E27FC236}">
                    <a16:creationId xmlns:a16="http://schemas.microsoft.com/office/drawing/2014/main" id="{53908504-8120-33CD-AEE0-484FFB3B30BC}"/>
                  </a:ext>
                </a:extLst>
              </p:cNvPr>
              <p:cNvSpPr txBox="1"/>
              <p:nvPr/>
            </p:nvSpPr>
            <p:spPr>
              <a:xfrm>
                <a:off x="4572000" y="4642811"/>
                <a:ext cx="796738" cy="461665"/>
              </a:xfrm>
              <a:prstGeom prst="rect">
                <a:avLst/>
              </a:prstGeom>
              <a:noFill/>
            </p:spPr>
            <p:txBody>
              <a:bodyPr wrap="square">
                <a:spAutoFit/>
              </a:bodyPr>
              <a:lstStyle/>
              <a:p>
                <a:r>
                  <a:rPr kumimoji="1" lang="en-US" altLang="zh-CN" i="1" dirty="0"/>
                  <a:t>E</a:t>
                </a:r>
                <a:endParaRPr lang="zh-CN" altLang="en-US" i="1" dirty="0"/>
              </a:p>
            </p:txBody>
          </p:sp>
          <p:sp>
            <p:nvSpPr>
              <p:cNvPr id="41" name="文本框 40">
                <a:extLst>
                  <a:ext uri="{FF2B5EF4-FFF2-40B4-BE49-F238E27FC236}">
                    <a16:creationId xmlns:a16="http://schemas.microsoft.com/office/drawing/2014/main" id="{E7AF5201-A9E4-4654-C070-1F3CBF62CD9D}"/>
                  </a:ext>
                </a:extLst>
              </p:cNvPr>
              <p:cNvSpPr txBox="1"/>
              <p:nvPr/>
            </p:nvSpPr>
            <p:spPr>
              <a:xfrm>
                <a:off x="3352800" y="4616039"/>
                <a:ext cx="759461" cy="461665"/>
              </a:xfrm>
              <a:prstGeom prst="rect">
                <a:avLst/>
              </a:prstGeom>
              <a:noFill/>
            </p:spPr>
            <p:txBody>
              <a:bodyPr wrap="square">
                <a:spAutoFit/>
              </a:bodyPr>
              <a:lstStyle/>
              <a:p>
                <a:r>
                  <a:rPr kumimoji="1" lang="en-US" altLang="zh-CN" sz="2400" dirty="0"/>
                  <a:t>=</a:t>
                </a:r>
                <a:endParaRPr lang="zh-CN" altLang="en-US" dirty="0"/>
              </a:p>
            </p:txBody>
          </p:sp>
          <p:sp>
            <p:nvSpPr>
              <p:cNvPr id="42" name="文本框 41">
                <a:extLst>
                  <a:ext uri="{FF2B5EF4-FFF2-40B4-BE49-F238E27FC236}">
                    <a16:creationId xmlns:a16="http://schemas.microsoft.com/office/drawing/2014/main" id="{2C38CF07-418C-5311-6984-E7C203BCE5AB}"/>
                  </a:ext>
                </a:extLst>
              </p:cNvPr>
              <p:cNvSpPr txBox="1"/>
              <p:nvPr/>
            </p:nvSpPr>
            <p:spPr>
              <a:xfrm>
                <a:off x="6123178" y="4643735"/>
                <a:ext cx="796738" cy="461665"/>
              </a:xfrm>
              <a:prstGeom prst="rect">
                <a:avLst/>
              </a:prstGeom>
              <a:noFill/>
            </p:spPr>
            <p:txBody>
              <a:bodyPr wrap="square">
                <a:spAutoFit/>
              </a:bodyPr>
              <a:lstStyle/>
              <a:p>
                <a:r>
                  <a:rPr kumimoji="1" lang="en-US" altLang="zh-CN" i="1" dirty="0"/>
                  <a:t>x</a:t>
                </a:r>
                <a:endParaRPr lang="zh-CN" altLang="en-US" i="1" dirty="0"/>
              </a:p>
            </p:txBody>
          </p:sp>
          <p:sp>
            <p:nvSpPr>
              <p:cNvPr id="43" name="文本框 42">
                <a:extLst>
                  <a:ext uri="{FF2B5EF4-FFF2-40B4-BE49-F238E27FC236}">
                    <a16:creationId xmlns:a16="http://schemas.microsoft.com/office/drawing/2014/main" id="{AAE0CA73-31B0-B88A-388F-C1B13E515603}"/>
                  </a:ext>
                </a:extLst>
              </p:cNvPr>
              <p:cNvSpPr txBox="1"/>
              <p:nvPr/>
            </p:nvSpPr>
            <p:spPr>
              <a:xfrm>
                <a:off x="5357987" y="4553784"/>
                <a:ext cx="759461" cy="461665"/>
              </a:xfrm>
              <a:prstGeom prst="rect">
                <a:avLst/>
              </a:prstGeom>
              <a:noFill/>
            </p:spPr>
            <p:txBody>
              <a:bodyPr wrap="square">
                <a:spAutoFit/>
              </a:bodyPr>
              <a:lstStyle/>
              <a:p>
                <a:r>
                  <a:rPr kumimoji="1" lang="en-US" altLang="zh-CN" sz="2400" dirty="0"/>
                  <a:t>.</a:t>
                </a:r>
                <a:endParaRPr lang="zh-CN" altLang="en-US" dirty="0"/>
              </a:p>
            </p:txBody>
          </p:sp>
        </p:grpSp>
        <p:sp>
          <p:nvSpPr>
            <p:cNvPr id="44" name="文本框 43">
              <a:extLst>
                <a:ext uri="{FF2B5EF4-FFF2-40B4-BE49-F238E27FC236}">
                  <a16:creationId xmlns:a16="http://schemas.microsoft.com/office/drawing/2014/main" id="{5083A2CB-8C27-75C4-6359-346DAEA51660}"/>
                </a:ext>
              </a:extLst>
            </p:cNvPr>
            <p:cNvSpPr txBox="1"/>
            <p:nvPr/>
          </p:nvSpPr>
          <p:spPr>
            <a:xfrm>
              <a:off x="629580" y="3006219"/>
              <a:ext cx="1732620" cy="461665"/>
            </a:xfrm>
            <a:prstGeom prst="rect">
              <a:avLst/>
            </a:prstGeom>
            <a:noFill/>
          </p:spPr>
          <p:txBody>
            <a:bodyPr wrap="square">
              <a:spAutoFit/>
            </a:bodyPr>
            <a:lstStyle/>
            <a:p>
              <a:r>
                <a:rPr kumimoji="1" lang="en-US" altLang="zh-CN" dirty="0"/>
                <a:t>CMN/R</a:t>
              </a:r>
              <a:r>
                <a:rPr kumimoji="1" lang="zh-CN" altLang="en-US" dirty="0"/>
                <a:t> </a:t>
              </a:r>
              <a:r>
                <a:rPr kumimoji="1" lang="en-US" altLang="zh-CN" dirty="0"/>
                <a:t>x</a:t>
              </a:r>
              <a:r>
                <a:rPr kumimoji="1" lang="zh-CN" altLang="en-US" dirty="0"/>
                <a:t> </a:t>
              </a:r>
              <a:r>
                <a:rPr kumimoji="1" lang="en-US" altLang="zh-CN" dirty="0"/>
                <a:t>1</a:t>
              </a:r>
              <a:endParaRPr lang="zh-CN" altLang="en-US" dirty="0"/>
            </a:p>
          </p:txBody>
        </p:sp>
        <p:sp>
          <p:nvSpPr>
            <p:cNvPr id="45" name="文本框 44">
              <a:extLst>
                <a:ext uri="{FF2B5EF4-FFF2-40B4-BE49-F238E27FC236}">
                  <a16:creationId xmlns:a16="http://schemas.microsoft.com/office/drawing/2014/main" id="{ECE0426C-D40A-DCA6-C497-2427FA4EFEA7}"/>
                </a:ext>
              </a:extLst>
            </p:cNvPr>
            <p:cNvSpPr txBox="1"/>
            <p:nvPr/>
          </p:nvSpPr>
          <p:spPr>
            <a:xfrm>
              <a:off x="6370461" y="3038502"/>
              <a:ext cx="1162178" cy="461665"/>
            </a:xfrm>
            <a:prstGeom prst="rect">
              <a:avLst/>
            </a:prstGeom>
            <a:noFill/>
          </p:spPr>
          <p:txBody>
            <a:bodyPr wrap="square">
              <a:spAutoFit/>
            </a:bodyPr>
            <a:lstStyle/>
            <a:p>
              <a:r>
                <a:rPr kumimoji="1" lang="en-US" altLang="zh-CN" dirty="0"/>
                <a:t>MN</a:t>
              </a:r>
              <a:r>
                <a:rPr kumimoji="1" lang="zh-CN" altLang="en-US" dirty="0"/>
                <a:t> </a:t>
              </a:r>
              <a:r>
                <a:rPr kumimoji="1" lang="en-US" altLang="zh-CN" dirty="0"/>
                <a:t>x</a:t>
              </a:r>
              <a:r>
                <a:rPr kumimoji="1" lang="zh-CN" altLang="en-US" dirty="0"/>
                <a:t> </a:t>
              </a:r>
              <a:r>
                <a:rPr kumimoji="1" lang="en-US" altLang="zh-CN" dirty="0"/>
                <a:t>1</a:t>
              </a:r>
              <a:endParaRPr lang="zh-CN" altLang="en-US" dirty="0"/>
            </a:p>
          </p:txBody>
        </p:sp>
        <p:sp>
          <p:nvSpPr>
            <p:cNvPr id="46" name="文本框 45">
              <a:extLst>
                <a:ext uri="{FF2B5EF4-FFF2-40B4-BE49-F238E27FC236}">
                  <a16:creationId xmlns:a16="http://schemas.microsoft.com/office/drawing/2014/main" id="{51B95958-07DB-6F92-7A9A-37F5024153C4}"/>
                </a:ext>
              </a:extLst>
            </p:cNvPr>
            <p:cNvSpPr txBox="1"/>
            <p:nvPr/>
          </p:nvSpPr>
          <p:spPr>
            <a:xfrm>
              <a:off x="3575519" y="1831385"/>
              <a:ext cx="2057400" cy="461665"/>
            </a:xfrm>
            <a:prstGeom prst="rect">
              <a:avLst/>
            </a:prstGeom>
            <a:noFill/>
          </p:spPr>
          <p:txBody>
            <a:bodyPr wrap="square">
              <a:spAutoFit/>
            </a:bodyPr>
            <a:lstStyle/>
            <a:p>
              <a:r>
                <a:rPr kumimoji="1" lang="en-US" altLang="zh-CN" dirty="0"/>
                <a:t>CMN/R</a:t>
              </a:r>
              <a:r>
                <a:rPr kumimoji="1" lang="zh-CN" altLang="en-US" dirty="0"/>
                <a:t> </a:t>
              </a:r>
              <a:r>
                <a:rPr kumimoji="1" lang="en-US" altLang="zh-CN" dirty="0"/>
                <a:t>x</a:t>
              </a:r>
              <a:r>
                <a:rPr kumimoji="1" lang="zh-CN" altLang="en-US" dirty="0"/>
                <a:t> </a:t>
              </a:r>
              <a:r>
                <a:rPr kumimoji="1" lang="en-US" altLang="zh-CN" dirty="0"/>
                <a:t>MN</a:t>
              </a:r>
              <a:endParaRPr lang="zh-CN" altLang="en-US" dirty="0"/>
            </a:p>
          </p:txBody>
        </p:sp>
      </p:grpSp>
    </p:spTree>
    <p:extLst>
      <p:ext uri="{BB962C8B-B14F-4D97-AF65-F5344CB8AC3E}">
        <p14:creationId xmlns:p14="http://schemas.microsoft.com/office/powerpoint/2010/main" val="2336771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D414A-D0FE-BA1A-41DB-17355DC3A9EA}"/>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——SENSE</a:t>
            </a:r>
            <a:r>
              <a:rPr kumimoji="1" lang="zh-CN" altLang="en-US" dirty="0"/>
              <a:t>算法</a:t>
            </a:r>
          </a:p>
        </p:txBody>
      </p:sp>
      <p:sp>
        <p:nvSpPr>
          <p:cNvPr id="3" name="内容占位符 2">
            <a:extLst>
              <a:ext uri="{FF2B5EF4-FFF2-40B4-BE49-F238E27FC236}">
                <a16:creationId xmlns:a16="http://schemas.microsoft.com/office/drawing/2014/main" id="{13F62D4B-4D4B-08C6-3226-FD75C26AAABD}"/>
              </a:ext>
            </a:extLst>
          </p:cNvPr>
          <p:cNvSpPr>
            <a:spLocks noGrp="1"/>
          </p:cNvSpPr>
          <p:nvPr>
            <p:ph idx="1"/>
          </p:nvPr>
        </p:nvSpPr>
        <p:spPr>
          <a:xfrm>
            <a:off x="431800" y="1066801"/>
            <a:ext cx="8229600" cy="457200"/>
          </a:xfrm>
        </p:spPr>
        <p:txBody>
          <a:bodyPr/>
          <a:lstStyle/>
          <a:p>
            <a:r>
              <a:rPr kumimoji="1" lang="zh-CN" altLang="en-US" dirty="0"/>
              <a:t>对于均匀的笛卡尔采样，两个线圈，二倍加速</a:t>
            </a:r>
          </a:p>
        </p:txBody>
      </p:sp>
      <p:sp>
        <p:nvSpPr>
          <p:cNvPr id="4" name="灯片编号占位符 3">
            <a:extLst>
              <a:ext uri="{FF2B5EF4-FFF2-40B4-BE49-F238E27FC236}">
                <a16:creationId xmlns:a16="http://schemas.microsoft.com/office/drawing/2014/main" id="{AE395D65-FBF1-3E1E-8465-9164498BA38A}"/>
              </a:ext>
            </a:extLst>
          </p:cNvPr>
          <p:cNvSpPr>
            <a:spLocks noGrp="1"/>
          </p:cNvSpPr>
          <p:nvPr>
            <p:ph type="sldNum" sz="quarter" idx="4"/>
          </p:nvPr>
        </p:nvSpPr>
        <p:spPr/>
        <p:txBody>
          <a:bodyPr/>
          <a:lstStyle/>
          <a:p>
            <a:fld id="{2DA208CA-87DC-4215-820F-FC39CE0A3630}" type="slidenum">
              <a:rPr lang="zh-CN" altLang="en-US" smtClean="0"/>
              <a:pPr/>
              <a:t>25</a:t>
            </a:fld>
            <a:endParaRPr lang="zh-CN" altLang="en-US" dirty="0"/>
          </a:p>
        </p:txBody>
      </p:sp>
      <p:pic>
        <p:nvPicPr>
          <p:cNvPr id="5" name="图片 4">
            <a:extLst>
              <a:ext uri="{FF2B5EF4-FFF2-40B4-BE49-F238E27FC236}">
                <a16:creationId xmlns:a16="http://schemas.microsoft.com/office/drawing/2014/main" id="{B1912A76-9FBD-B3A3-573A-377DC930B40F}"/>
              </a:ext>
            </a:extLst>
          </p:cNvPr>
          <p:cNvPicPr>
            <a:picLocks noChangeAspect="1"/>
          </p:cNvPicPr>
          <p:nvPr/>
        </p:nvPicPr>
        <p:blipFill>
          <a:blip r:embed="rId3"/>
          <a:stretch>
            <a:fillRect/>
          </a:stretch>
        </p:blipFill>
        <p:spPr>
          <a:xfrm>
            <a:off x="457200" y="1490384"/>
            <a:ext cx="6350000" cy="3386444"/>
          </a:xfrm>
          <a:prstGeom prst="rect">
            <a:avLst/>
          </a:prstGeom>
        </p:spPr>
      </p:pic>
      <p:grpSp>
        <p:nvGrpSpPr>
          <p:cNvPr id="9" name="组合 8">
            <a:extLst>
              <a:ext uri="{FF2B5EF4-FFF2-40B4-BE49-F238E27FC236}">
                <a16:creationId xmlns:a16="http://schemas.microsoft.com/office/drawing/2014/main" id="{BB20FD3E-2929-67DB-0B86-E7DD8B282A42}"/>
              </a:ext>
            </a:extLst>
          </p:cNvPr>
          <p:cNvGrpSpPr/>
          <p:nvPr/>
        </p:nvGrpSpPr>
        <p:grpSpPr>
          <a:xfrm>
            <a:off x="533400" y="5111618"/>
            <a:ext cx="3324372" cy="749563"/>
            <a:chOff x="381000" y="5486400"/>
            <a:chExt cx="3324372" cy="749563"/>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4CD7704-2852-441F-ECBF-59CBE8586B90}"/>
                    </a:ext>
                  </a:extLst>
                </p:cNvPr>
                <p:cNvSpPr txBox="1"/>
                <p:nvPr/>
              </p:nvSpPr>
              <p:spPr>
                <a:xfrm>
                  <a:off x="381000" y="5486400"/>
                  <a:ext cx="3324372" cy="369332"/>
                </a:xfrm>
                <a:prstGeom prst="rect">
                  <a:avLst/>
                </a:prstGeom>
                <a:noFill/>
              </p:spPr>
              <p:txBody>
                <a:bodyPr wrap="none" lIns="0" tIns="0" rIns="0" bIns="0" rtlCol="0">
                  <a:spAutoFit/>
                </a:bodyPr>
                <a:lstStyle/>
                <a:p>
                  <a:r>
                    <a:rPr kumimoji="1" lang="en-US" altLang="zh-CN" sz="1800" dirty="0"/>
                    <a:t>Coil#1:</a:t>
                  </a:r>
                  <a:r>
                    <a:rPr kumimoji="1" lang="zh-CN" altLang="en-US" sz="1800" dirty="0"/>
                    <a:t> </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s</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11</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𝜌</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oMath>
                  </a14:m>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1</m:t>
                          </m:r>
                          <m:r>
                            <a:rPr kumimoji="1" lang="en-US" altLang="zh-CN" b="0" i="1" smtClean="0">
                              <a:latin typeface="Cambria Math" panose="02040503050406030204" pitchFamily="18" charset="0"/>
                            </a:rPr>
                            <m:t>2</m:t>
                          </m:r>
                        </m:sub>
                      </m:sSub>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𝜌</m:t>
                          </m:r>
                        </m:e>
                        <m:sub>
                          <m:r>
                            <a:rPr kumimoji="1" lang="en-US" altLang="zh-CN" b="0" i="1" smtClean="0">
                              <a:latin typeface="Cambria Math" panose="02040503050406030204" pitchFamily="18" charset="0"/>
                              <a:ea typeface="Cambria Math" panose="02040503050406030204" pitchFamily="18" charset="0"/>
                            </a:rPr>
                            <m:t>2</m:t>
                          </m:r>
                        </m:sub>
                      </m:sSub>
                    </m:oMath>
                  </a14:m>
                  <a:endParaRPr kumimoji="1" lang="zh-CN" altLang="en-US" dirty="0"/>
                </a:p>
              </p:txBody>
            </p:sp>
          </mc:Choice>
          <mc:Fallback xmlns="">
            <p:sp>
              <p:nvSpPr>
                <p:cNvPr id="6" name="文本框 5">
                  <a:extLst>
                    <a:ext uri="{FF2B5EF4-FFF2-40B4-BE49-F238E27FC236}">
                      <a16:creationId xmlns:a16="http://schemas.microsoft.com/office/drawing/2014/main" id="{94CD7704-2852-441F-ECBF-59CBE8586B90}"/>
                    </a:ext>
                  </a:extLst>
                </p:cNvPr>
                <p:cNvSpPr txBox="1">
                  <a:spLocks noRot="1" noChangeAspect="1" noMove="1" noResize="1" noEditPoints="1" noAdjustHandles="1" noChangeArrowheads="1" noChangeShapeType="1" noTextEdit="1"/>
                </p:cNvSpPr>
                <p:nvPr/>
              </p:nvSpPr>
              <p:spPr>
                <a:xfrm>
                  <a:off x="381000" y="5486400"/>
                  <a:ext cx="3324372" cy="369332"/>
                </a:xfrm>
                <a:prstGeom prst="rect">
                  <a:avLst/>
                </a:prstGeom>
                <a:blipFill>
                  <a:blip r:embed="rId4"/>
                  <a:stretch>
                    <a:fillRect l="-2672" t="-333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F22197C-7D21-5CE7-D4DB-BB81483B37DF}"/>
                    </a:ext>
                  </a:extLst>
                </p:cNvPr>
                <p:cNvSpPr txBox="1"/>
                <p:nvPr/>
              </p:nvSpPr>
              <p:spPr>
                <a:xfrm>
                  <a:off x="414407" y="5866631"/>
                  <a:ext cx="3257558" cy="369332"/>
                </a:xfrm>
                <a:prstGeom prst="rect">
                  <a:avLst/>
                </a:prstGeom>
                <a:noFill/>
              </p:spPr>
              <p:txBody>
                <a:bodyPr wrap="none" lIns="0" tIns="0" rIns="0" bIns="0" rtlCol="0">
                  <a:spAutoFit/>
                </a:bodyPr>
                <a:lstStyle/>
                <a:p>
                  <a:r>
                    <a:rPr kumimoji="1" lang="en-US" altLang="zh-CN" sz="1800" dirty="0"/>
                    <a:t>Coil#2:</a:t>
                  </a:r>
                  <a:r>
                    <a:rPr kumimoji="1" lang="zh-CN" altLang="en-US" sz="1800" dirty="0"/>
                    <a:t> </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s</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21</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𝜌</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oMath>
                  </a14:m>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b="0" i="1" smtClean="0">
                              <a:latin typeface="Cambria Math" panose="02040503050406030204" pitchFamily="18" charset="0"/>
                            </a:rPr>
                            <m:t>22</m:t>
                          </m:r>
                        </m:sub>
                      </m:sSub>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𝜌</m:t>
                          </m:r>
                        </m:e>
                        <m:sub>
                          <m:r>
                            <a:rPr kumimoji="1" lang="en-US" altLang="zh-CN" b="0" i="1" smtClean="0">
                              <a:latin typeface="Cambria Math" panose="02040503050406030204" pitchFamily="18" charset="0"/>
                              <a:ea typeface="Cambria Math" panose="02040503050406030204" pitchFamily="18" charset="0"/>
                            </a:rPr>
                            <m:t>2</m:t>
                          </m:r>
                        </m:sub>
                      </m:sSub>
                    </m:oMath>
                  </a14:m>
                  <a:endParaRPr kumimoji="1" lang="zh-CN" altLang="en-US" dirty="0"/>
                </a:p>
              </p:txBody>
            </p:sp>
          </mc:Choice>
          <mc:Fallback xmlns="">
            <p:sp>
              <p:nvSpPr>
                <p:cNvPr id="7" name="文本框 6">
                  <a:extLst>
                    <a:ext uri="{FF2B5EF4-FFF2-40B4-BE49-F238E27FC236}">
                      <a16:creationId xmlns:a16="http://schemas.microsoft.com/office/drawing/2014/main" id="{DF22197C-7D21-5CE7-D4DB-BB81483B37DF}"/>
                    </a:ext>
                  </a:extLst>
                </p:cNvPr>
                <p:cNvSpPr txBox="1">
                  <a:spLocks noRot="1" noChangeAspect="1" noMove="1" noResize="1" noEditPoints="1" noAdjustHandles="1" noChangeArrowheads="1" noChangeShapeType="1" noTextEdit="1"/>
                </p:cNvSpPr>
                <p:nvPr/>
              </p:nvSpPr>
              <p:spPr>
                <a:xfrm>
                  <a:off x="414407" y="5866631"/>
                  <a:ext cx="3257558" cy="369332"/>
                </a:xfrm>
                <a:prstGeom prst="rect">
                  <a:avLst/>
                </a:prstGeom>
                <a:blipFill>
                  <a:blip r:embed="rId5"/>
                  <a:stretch>
                    <a:fillRect l="-3891" t="-3333" r="-1556" b="-30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3A44D7B-E3BC-2212-733F-E477637C0CC0}"/>
                  </a:ext>
                </a:extLst>
              </p:cNvPr>
              <p:cNvSpPr txBox="1"/>
              <p:nvPr/>
            </p:nvSpPr>
            <p:spPr>
              <a:xfrm>
                <a:off x="4705612" y="5277899"/>
                <a:ext cx="2914388" cy="616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latin typeface="Cambria Math" panose="02040503050406030204" pitchFamily="18" charset="0"/>
                            </a:rPr>
                          </m:ctrlPr>
                        </m:dPr>
                        <m:e>
                          <m:m>
                            <m:mPr>
                              <m:mcs>
                                <m:mc>
                                  <m:mcPr>
                                    <m:count m:val="1"/>
                                    <m:mcJc m:val="center"/>
                                  </m:mcPr>
                                </m:mc>
                              </m:mcs>
                              <m:ctrlPr>
                                <a:rPr kumimoji="1" lang="en-US" altLang="zh-CN" i="1" smtClean="0">
                                  <a:latin typeface="Cambria Math" panose="02040503050406030204" pitchFamily="18" charset="0"/>
                                </a:rPr>
                              </m:ctrlPr>
                            </m:mPr>
                            <m:mr>
                              <m:e>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s</m:t>
                                    </m:r>
                                  </m:e>
                                  <m:sub>
                                    <m:r>
                                      <a:rPr kumimoji="1" lang="en-US" altLang="zh-CN" b="0" i="1" smtClean="0">
                                        <a:latin typeface="Cambria Math" panose="02040503050406030204" pitchFamily="18" charset="0"/>
                                      </a:rPr>
                                      <m:t>1</m:t>
                                    </m:r>
                                  </m:sub>
                                </m:sSub>
                              </m:e>
                            </m:mr>
                            <m:mr>
                              <m:e>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e>
                            </m:mr>
                          </m:m>
                        </m:e>
                      </m:d>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m>
                            <m:mPr>
                              <m:mcs>
                                <m:mc>
                                  <m:mcPr>
                                    <m:count m:val="2"/>
                                    <m:mcJc m:val="center"/>
                                  </m:mcPr>
                                </m:mc>
                              </m:mcs>
                              <m:ctrlPr>
                                <a:rPr kumimoji="1" lang="en-US" altLang="zh-CN" b="0" i="1" smtClean="0">
                                  <a:latin typeface="Cambria Math" panose="02040503050406030204" pitchFamily="18" charset="0"/>
                                </a:rPr>
                              </m:ctrlPr>
                            </m:mPr>
                            <m:m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11</m:t>
                                    </m:r>
                                  </m:sub>
                                </m:sSub>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12</m:t>
                                    </m:r>
                                  </m:sub>
                                </m:sSub>
                              </m:e>
                            </m:mr>
                            <m:m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21</m:t>
                                    </m:r>
                                  </m:sub>
                                </m:sSub>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22</m:t>
                                    </m:r>
                                  </m:sub>
                                </m:sSub>
                              </m:e>
                            </m:mr>
                          </m:m>
                        </m:e>
                      </m:d>
                      <m:d>
                        <m:dPr>
                          <m:begChr m:val="["/>
                          <m:endChr m:val="]"/>
                          <m:ctrlPr>
                            <a:rPr kumimoji="1" lang="en-US" altLang="zh-CN" b="0" i="1" smtClean="0">
                              <a:latin typeface="Cambria Math" panose="02040503050406030204" pitchFamily="18" charset="0"/>
                            </a:rPr>
                          </m:ctrlPr>
                        </m:dPr>
                        <m:e>
                          <m:m>
                            <m:mPr>
                              <m:mcs>
                                <m:mc>
                                  <m:mcPr>
                                    <m:count m:val="1"/>
                                    <m:mcJc m:val="center"/>
                                  </m:mcPr>
                                </m:mc>
                              </m:mcs>
                              <m:ctrlPr>
                                <a:rPr kumimoji="1" lang="en-US" altLang="zh-CN" b="0" i="1" smtClean="0">
                                  <a:latin typeface="Cambria Math" panose="02040503050406030204" pitchFamily="18" charset="0"/>
                                </a:rPr>
                              </m:ctrlPr>
                            </m:mPr>
                            <m:m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𝜌</m:t>
                                    </m:r>
                                  </m:e>
                                  <m:sub>
                                    <m:r>
                                      <a:rPr kumimoji="1" lang="en-US" altLang="zh-CN" b="0" i="1" smtClean="0">
                                        <a:latin typeface="Cambria Math" panose="02040503050406030204" pitchFamily="18" charset="0"/>
                                      </a:rPr>
                                      <m:t>1</m:t>
                                    </m:r>
                                  </m:sub>
                                </m:sSub>
                              </m:e>
                            </m:mr>
                            <m:m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𝜌</m:t>
                                    </m:r>
                                  </m:e>
                                  <m:sub>
                                    <m:r>
                                      <a:rPr kumimoji="1" lang="en-US" altLang="zh-CN" b="0" i="1" smtClean="0">
                                        <a:latin typeface="Cambria Math" panose="02040503050406030204" pitchFamily="18" charset="0"/>
                                      </a:rPr>
                                      <m:t>2</m:t>
                                    </m:r>
                                  </m:sub>
                                </m:sSub>
                              </m:e>
                            </m:mr>
                          </m:m>
                        </m:e>
                      </m:d>
                    </m:oMath>
                  </m:oMathPara>
                </a14:m>
                <a:endParaRPr kumimoji="1" lang="zh-CN" altLang="en-US" dirty="0"/>
              </a:p>
            </p:txBody>
          </p:sp>
        </mc:Choice>
        <mc:Fallback xmlns="">
          <p:sp>
            <p:nvSpPr>
              <p:cNvPr id="8" name="文本框 7">
                <a:extLst>
                  <a:ext uri="{FF2B5EF4-FFF2-40B4-BE49-F238E27FC236}">
                    <a16:creationId xmlns:a16="http://schemas.microsoft.com/office/drawing/2014/main" id="{23A44D7B-E3BC-2212-733F-E477637C0CC0}"/>
                  </a:ext>
                </a:extLst>
              </p:cNvPr>
              <p:cNvSpPr txBox="1">
                <a:spLocks noRot="1" noChangeAspect="1" noMove="1" noResize="1" noEditPoints="1" noAdjustHandles="1" noChangeArrowheads="1" noChangeShapeType="1" noTextEdit="1"/>
              </p:cNvSpPr>
              <p:nvPr/>
            </p:nvSpPr>
            <p:spPr>
              <a:xfrm>
                <a:off x="4705612" y="5277899"/>
                <a:ext cx="2914388" cy="616900"/>
              </a:xfrm>
              <a:prstGeom prst="rect">
                <a:avLst/>
              </a:prstGeom>
              <a:blipFill>
                <a:blip r:embed="rId6"/>
                <a:stretch>
                  <a:fillRect t="-2000" b="-16000"/>
                </a:stretch>
              </a:blipFill>
            </p:spPr>
            <p:txBody>
              <a:bodyPr/>
              <a:lstStyle/>
              <a:p>
                <a:r>
                  <a:rPr lang="zh-CN" altLang="en-US">
                    <a:noFill/>
                  </a:rPr>
                  <a:t> </a:t>
                </a:r>
              </a:p>
            </p:txBody>
          </p:sp>
        </mc:Fallback>
      </mc:AlternateContent>
      <p:sp>
        <p:nvSpPr>
          <p:cNvPr id="10" name="右箭头 9">
            <a:extLst>
              <a:ext uri="{FF2B5EF4-FFF2-40B4-BE49-F238E27FC236}">
                <a16:creationId xmlns:a16="http://schemas.microsoft.com/office/drawing/2014/main" id="{2DA70282-86D1-B450-31D6-5D09C58B2BDD}"/>
              </a:ext>
            </a:extLst>
          </p:cNvPr>
          <p:cNvSpPr/>
          <p:nvPr/>
        </p:nvSpPr>
        <p:spPr bwMode="auto">
          <a:xfrm>
            <a:off x="4038600" y="5438431"/>
            <a:ext cx="533400" cy="228600"/>
          </a:xfrm>
          <a:prstGeom prst="rightArrow">
            <a:avLst/>
          </a:prstGeom>
          <a:solidFill>
            <a:schemeClr val="tx1"/>
          </a:solidFill>
          <a:ln w="2857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4EC3628-6A57-6C61-54D1-0B4692424B66}"/>
                  </a:ext>
                </a:extLst>
              </p:cNvPr>
              <p:cNvSpPr txBox="1"/>
              <p:nvPr/>
            </p:nvSpPr>
            <p:spPr>
              <a:xfrm>
                <a:off x="4876800" y="6072314"/>
                <a:ext cx="94899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𝒔</m:t>
                      </m:r>
                      <m:r>
                        <a:rPr kumimoji="1" lang="en-US" altLang="zh-CN" b="0" i="1" smtClean="0">
                          <a:latin typeface="Cambria Math" panose="02040503050406030204" pitchFamily="18" charset="0"/>
                        </a:rPr>
                        <m:t>=</m:t>
                      </m:r>
                      <m:r>
                        <a:rPr kumimoji="1" lang="en-US" altLang="zh-CN" b="1" i="1" smtClean="0">
                          <a:latin typeface="Cambria Math" panose="02040503050406030204" pitchFamily="18" charset="0"/>
                        </a:rPr>
                        <m:t>𝑪</m:t>
                      </m:r>
                      <m:r>
                        <a:rPr kumimoji="1" lang="en-US" altLang="zh-CN" b="1" i="1" smtClean="0">
                          <a:latin typeface="Cambria Math" panose="02040503050406030204" pitchFamily="18" charset="0"/>
                          <a:ea typeface="Cambria Math" panose="02040503050406030204" pitchFamily="18" charset="0"/>
                        </a:rPr>
                        <m:t>𝝆</m:t>
                      </m:r>
                    </m:oMath>
                  </m:oMathPara>
                </a14:m>
                <a:endParaRPr kumimoji="1" lang="zh-CN" altLang="en-US" b="1" dirty="0"/>
              </a:p>
            </p:txBody>
          </p:sp>
        </mc:Choice>
        <mc:Fallback xmlns="">
          <p:sp>
            <p:nvSpPr>
              <p:cNvPr id="11" name="文本框 10">
                <a:extLst>
                  <a:ext uri="{FF2B5EF4-FFF2-40B4-BE49-F238E27FC236}">
                    <a16:creationId xmlns:a16="http://schemas.microsoft.com/office/drawing/2014/main" id="{14EC3628-6A57-6C61-54D1-0B4692424B66}"/>
                  </a:ext>
                </a:extLst>
              </p:cNvPr>
              <p:cNvSpPr txBox="1">
                <a:spLocks noRot="1" noChangeAspect="1" noMove="1" noResize="1" noEditPoints="1" noAdjustHandles="1" noChangeArrowheads="1" noChangeShapeType="1" noTextEdit="1"/>
              </p:cNvSpPr>
              <p:nvPr/>
            </p:nvSpPr>
            <p:spPr>
              <a:xfrm>
                <a:off x="4876800" y="6072314"/>
                <a:ext cx="948992" cy="369332"/>
              </a:xfrm>
              <a:prstGeom prst="rect">
                <a:avLst/>
              </a:prstGeom>
              <a:blipFill>
                <a:blip r:embed="rId7"/>
                <a:stretch>
                  <a:fillRect l="-12000" r="-6667" b="-26667"/>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EC432BD1-F61B-459D-C3B3-FB60CF680488}"/>
              </a:ext>
            </a:extLst>
          </p:cNvPr>
          <p:cNvSpPr txBox="1"/>
          <p:nvPr/>
        </p:nvSpPr>
        <p:spPr>
          <a:xfrm>
            <a:off x="6934200" y="3127018"/>
            <a:ext cx="1919884" cy="1569660"/>
          </a:xfrm>
          <a:prstGeom prst="rect">
            <a:avLst/>
          </a:prstGeom>
          <a:noFill/>
        </p:spPr>
        <p:txBody>
          <a:bodyPr wrap="square">
            <a:spAutoFit/>
          </a:bodyPr>
          <a:lstStyle/>
          <a:p>
            <a:pPr algn="l"/>
            <a:r>
              <a:rPr kumimoji="1" lang="zh-CN" altLang="en-US" sz="1600" dirty="0"/>
              <a:t>将大问题分解成多个小问题</a:t>
            </a:r>
            <a:endParaRPr kumimoji="1" lang="en-US" altLang="zh-CN" sz="1600" dirty="0"/>
          </a:p>
          <a:p>
            <a:pPr algn="l"/>
            <a:endParaRPr kumimoji="1" lang="en-US" altLang="zh-CN" sz="1600" dirty="0"/>
          </a:p>
          <a:p>
            <a:pPr algn="l"/>
            <a:r>
              <a:rPr kumimoji="1" lang="zh-CN" altLang="en-US" sz="1600" dirty="0"/>
              <a:t>把</a:t>
            </a:r>
            <a:r>
              <a:rPr kumimoji="1" lang="en-US" altLang="zh-CN" sz="1600" dirty="0" err="1"/>
              <a:t>MxN</a:t>
            </a:r>
            <a:r>
              <a:rPr kumimoji="1" lang="zh-CN" altLang="en-US" sz="1600" dirty="0"/>
              <a:t>维的问题分解为</a:t>
            </a:r>
            <a:r>
              <a:rPr kumimoji="1" lang="en-US" altLang="zh-CN" sz="1600" dirty="0"/>
              <a:t>(</a:t>
            </a:r>
            <a:r>
              <a:rPr kumimoji="1" lang="en-US" altLang="zh-CN" sz="1600" dirty="0" err="1"/>
              <a:t>MxN</a:t>
            </a:r>
            <a:r>
              <a:rPr kumimoji="1" lang="en-US" altLang="zh-CN" sz="1600" dirty="0"/>
              <a:t>)/2</a:t>
            </a:r>
            <a:r>
              <a:rPr kumimoji="1" lang="zh-CN" altLang="en-US" sz="1600" dirty="0"/>
              <a:t>个</a:t>
            </a:r>
            <a:r>
              <a:rPr kumimoji="1" lang="en-US" altLang="zh-CN" sz="1600" dirty="0"/>
              <a:t>2</a:t>
            </a:r>
            <a:r>
              <a:rPr kumimoji="1" lang="zh-CN" altLang="en-US" sz="1600" dirty="0"/>
              <a:t>维问题</a:t>
            </a:r>
            <a:endParaRPr kumimoji="1" lang="en-US" altLang="zh-CN" sz="1600" dirty="0"/>
          </a:p>
        </p:txBody>
      </p:sp>
      <p:sp>
        <p:nvSpPr>
          <p:cNvPr id="15" name="文本框 14">
            <a:extLst>
              <a:ext uri="{FF2B5EF4-FFF2-40B4-BE49-F238E27FC236}">
                <a16:creationId xmlns:a16="http://schemas.microsoft.com/office/drawing/2014/main" id="{1392FD81-5E42-0CB7-DFB7-298489BD7A48}"/>
              </a:ext>
            </a:extLst>
          </p:cNvPr>
          <p:cNvSpPr txBox="1"/>
          <p:nvPr/>
        </p:nvSpPr>
        <p:spPr>
          <a:xfrm>
            <a:off x="228600" y="6065368"/>
            <a:ext cx="4589472" cy="369332"/>
          </a:xfrm>
          <a:prstGeom prst="rect">
            <a:avLst/>
          </a:prstGeom>
          <a:noFill/>
        </p:spPr>
        <p:txBody>
          <a:bodyPr wrap="square">
            <a:spAutoFit/>
          </a:bodyPr>
          <a:lstStyle/>
          <a:p>
            <a:r>
              <a:rPr lang="zh-CN" altLang="en-US" sz="1800" dirty="0"/>
              <a:t>解一个线性方程组可以得到两个点的值</a:t>
            </a:r>
          </a:p>
        </p:txBody>
      </p:sp>
      <p:sp>
        <p:nvSpPr>
          <p:cNvPr id="16" name="文本框 15">
            <a:extLst>
              <a:ext uri="{FF2B5EF4-FFF2-40B4-BE49-F238E27FC236}">
                <a16:creationId xmlns:a16="http://schemas.microsoft.com/office/drawing/2014/main" id="{46568988-26AF-F9E7-0ED8-6BCD4FE2852F}"/>
              </a:ext>
            </a:extLst>
          </p:cNvPr>
          <p:cNvSpPr txBox="1"/>
          <p:nvPr/>
        </p:nvSpPr>
        <p:spPr>
          <a:xfrm>
            <a:off x="0" y="6479931"/>
            <a:ext cx="2513830" cy="369332"/>
          </a:xfrm>
          <a:prstGeom prst="rect">
            <a:avLst/>
          </a:prstGeom>
          <a:noFill/>
        </p:spPr>
        <p:txBody>
          <a:bodyPr wrap="none" rtlCol="0">
            <a:spAutoFit/>
          </a:bodyPr>
          <a:lstStyle/>
          <a:p>
            <a:pPr algn="l"/>
            <a:r>
              <a:rPr kumimoji="1" lang="en-US" altLang="zh-CN" sz="1000" dirty="0"/>
              <a:t>Source:</a:t>
            </a:r>
            <a:r>
              <a:rPr kumimoji="1" lang="zh-CN" altLang="en-US" sz="1000" dirty="0"/>
              <a:t> </a:t>
            </a:r>
          </a:p>
          <a:p>
            <a:pPr algn="l"/>
            <a:r>
              <a:rPr lang="en" altLang="zh-CN" sz="800" b="0" i="0" u="none" strike="noStrike" dirty="0">
                <a:solidFill>
                  <a:srgbClr val="121212"/>
                </a:solidFill>
                <a:effectLst/>
                <a:latin typeface="-apple-system"/>
              </a:rPr>
              <a:t>Parallel magnetic resonance imaging</a:t>
            </a:r>
            <a:r>
              <a:rPr lang="zh-CN" altLang="en-US" sz="800" b="0" i="0" u="none" strike="noStrike" dirty="0">
                <a:solidFill>
                  <a:srgbClr val="121212"/>
                </a:solidFill>
                <a:effectLst/>
                <a:latin typeface="-apple-system"/>
              </a:rPr>
              <a:t>， </a:t>
            </a:r>
            <a:r>
              <a:rPr lang="en" altLang="zh-CN" sz="800" b="0" i="0" u="none" strike="noStrike" dirty="0">
                <a:solidFill>
                  <a:srgbClr val="121212"/>
                </a:solidFill>
                <a:effectLst/>
                <a:latin typeface="-apple-system"/>
              </a:rPr>
              <a:t>David J </a:t>
            </a:r>
            <a:r>
              <a:rPr lang="en" altLang="zh-CN" sz="800" b="0" i="0" u="none" strike="noStrike" dirty="0" err="1">
                <a:solidFill>
                  <a:srgbClr val="121212"/>
                </a:solidFill>
                <a:effectLst/>
                <a:latin typeface="-apple-system"/>
              </a:rPr>
              <a:t>Larkman</a:t>
            </a:r>
            <a:endParaRPr lang="en" altLang="zh-CN" sz="800" b="0" i="0" u="none" strike="noStrike" dirty="0">
              <a:solidFill>
                <a:srgbClr val="121212"/>
              </a:solidFill>
              <a:effectLst/>
              <a:latin typeface="-apple-system"/>
            </a:endParaRPr>
          </a:p>
        </p:txBody>
      </p:sp>
      <p:pic>
        <p:nvPicPr>
          <p:cNvPr id="17" name="图片 16">
            <a:extLst>
              <a:ext uri="{FF2B5EF4-FFF2-40B4-BE49-F238E27FC236}">
                <a16:creationId xmlns:a16="http://schemas.microsoft.com/office/drawing/2014/main" id="{99E3AA8F-4A3D-0FBE-64F3-1FE2ECC9A14B}"/>
              </a:ext>
            </a:extLst>
          </p:cNvPr>
          <p:cNvPicPr>
            <a:picLocks noChangeAspect="1"/>
          </p:cNvPicPr>
          <p:nvPr/>
        </p:nvPicPr>
        <p:blipFill rotWithShape="1">
          <a:blip r:embed="rId8"/>
          <a:srcRect l="5790" t="967" r="4043" b="50831"/>
          <a:stretch/>
        </p:blipFill>
        <p:spPr>
          <a:xfrm>
            <a:off x="762000" y="1847998"/>
            <a:ext cx="1994285" cy="2199380"/>
          </a:xfrm>
          <a:prstGeom prst="rect">
            <a:avLst/>
          </a:prstGeom>
        </p:spPr>
      </p:pic>
      <p:pic>
        <p:nvPicPr>
          <p:cNvPr id="18" name="图片 17">
            <a:extLst>
              <a:ext uri="{FF2B5EF4-FFF2-40B4-BE49-F238E27FC236}">
                <a16:creationId xmlns:a16="http://schemas.microsoft.com/office/drawing/2014/main" id="{B8A8F080-E48B-7710-7AA8-356D915068C9}"/>
              </a:ext>
            </a:extLst>
          </p:cNvPr>
          <p:cNvPicPr>
            <a:picLocks noChangeAspect="1"/>
          </p:cNvPicPr>
          <p:nvPr/>
        </p:nvPicPr>
        <p:blipFill rotWithShape="1">
          <a:blip r:embed="rId8"/>
          <a:srcRect l="6764" t="52184" r="5324"/>
          <a:stretch/>
        </p:blipFill>
        <p:spPr>
          <a:xfrm>
            <a:off x="3352800" y="1828801"/>
            <a:ext cx="1994284" cy="2237775"/>
          </a:xfrm>
          <a:prstGeom prst="rect">
            <a:avLst/>
          </a:prstGeom>
        </p:spPr>
      </p:pic>
    </p:spTree>
    <p:extLst>
      <p:ext uri="{BB962C8B-B14F-4D97-AF65-F5344CB8AC3E}">
        <p14:creationId xmlns:p14="http://schemas.microsoft.com/office/powerpoint/2010/main" val="17044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0735F-6E93-5A07-CBE6-D396B607FD2E}"/>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——GRAPPA</a:t>
            </a:r>
            <a:r>
              <a:rPr kumimoji="1" lang="zh-CN" altLang="en-US" dirty="0"/>
              <a:t>算法</a:t>
            </a:r>
          </a:p>
        </p:txBody>
      </p:sp>
      <p:sp>
        <p:nvSpPr>
          <p:cNvPr id="3" name="内容占位符 2">
            <a:extLst>
              <a:ext uri="{FF2B5EF4-FFF2-40B4-BE49-F238E27FC236}">
                <a16:creationId xmlns:a16="http://schemas.microsoft.com/office/drawing/2014/main" id="{A095F6BD-73BF-FE16-E930-5724B0C7BF46}"/>
              </a:ext>
            </a:extLst>
          </p:cNvPr>
          <p:cNvSpPr>
            <a:spLocks noGrp="1"/>
          </p:cNvSpPr>
          <p:nvPr>
            <p:ph idx="1"/>
          </p:nvPr>
        </p:nvSpPr>
        <p:spPr>
          <a:xfrm>
            <a:off x="431800" y="1066801"/>
            <a:ext cx="8229600" cy="609600"/>
          </a:xfrm>
        </p:spPr>
        <p:txBody>
          <a:bodyPr/>
          <a:lstStyle/>
          <a:p>
            <a:r>
              <a:rPr kumimoji="1" lang="zh-CN" altLang="en-US" dirty="0"/>
              <a:t>用邻近已知</a:t>
            </a:r>
            <a:r>
              <a:rPr kumimoji="1" lang="en-US" altLang="zh-CN" dirty="0"/>
              <a:t>K</a:t>
            </a:r>
            <a:r>
              <a:rPr kumimoji="1" lang="zh-CN" altLang="en-US" dirty="0"/>
              <a:t>空间采样点的线性组合估计未采样点的值</a:t>
            </a:r>
          </a:p>
        </p:txBody>
      </p:sp>
      <p:sp>
        <p:nvSpPr>
          <p:cNvPr id="4" name="灯片编号占位符 3">
            <a:extLst>
              <a:ext uri="{FF2B5EF4-FFF2-40B4-BE49-F238E27FC236}">
                <a16:creationId xmlns:a16="http://schemas.microsoft.com/office/drawing/2014/main" id="{4885ADF3-A7D1-DFC6-F277-902FBA2D322B}"/>
              </a:ext>
            </a:extLst>
          </p:cNvPr>
          <p:cNvSpPr>
            <a:spLocks noGrp="1"/>
          </p:cNvSpPr>
          <p:nvPr>
            <p:ph type="sldNum" sz="quarter" idx="4"/>
          </p:nvPr>
        </p:nvSpPr>
        <p:spPr/>
        <p:txBody>
          <a:bodyPr/>
          <a:lstStyle/>
          <a:p>
            <a:fld id="{2DA208CA-87DC-4215-820F-FC39CE0A3630}" type="slidenum">
              <a:rPr lang="zh-CN" altLang="en-US" smtClean="0"/>
              <a:pPr/>
              <a:t>26</a:t>
            </a:fld>
            <a:endParaRPr lang="zh-CN" altLang="en-US" dirty="0"/>
          </a:p>
        </p:txBody>
      </p:sp>
      <p:grpSp>
        <p:nvGrpSpPr>
          <p:cNvPr id="8" name="组合 7">
            <a:extLst>
              <a:ext uri="{FF2B5EF4-FFF2-40B4-BE49-F238E27FC236}">
                <a16:creationId xmlns:a16="http://schemas.microsoft.com/office/drawing/2014/main" id="{C486831B-05D3-1307-1CC5-EB9AF06E2102}"/>
              </a:ext>
            </a:extLst>
          </p:cNvPr>
          <p:cNvGrpSpPr/>
          <p:nvPr/>
        </p:nvGrpSpPr>
        <p:grpSpPr>
          <a:xfrm>
            <a:off x="1692476" y="1716462"/>
            <a:ext cx="5759048" cy="2524026"/>
            <a:chOff x="1752600" y="1713288"/>
            <a:chExt cx="5759048" cy="2524026"/>
          </a:xfrm>
        </p:grpSpPr>
        <p:pic>
          <p:nvPicPr>
            <p:cNvPr id="5" name="图片 4">
              <a:extLst>
                <a:ext uri="{FF2B5EF4-FFF2-40B4-BE49-F238E27FC236}">
                  <a16:creationId xmlns:a16="http://schemas.microsoft.com/office/drawing/2014/main" id="{086399EA-949C-DDAC-98E6-A2820135B4CB}"/>
                </a:ext>
              </a:extLst>
            </p:cNvPr>
            <p:cNvPicPr>
              <a:picLocks noChangeAspect="1"/>
            </p:cNvPicPr>
            <p:nvPr/>
          </p:nvPicPr>
          <p:blipFill>
            <a:blip r:embed="rId3"/>
            <a:stretch>
              <a:fillRect/>
            </a:stretch>
          </p:blipFill>
          <p:spPr>
            <a:xfrm>
              <a:off x="1752600" y="1713288"/>
              <a:ext cx="2337787" cy="2524026"/>
            </a:xfrm>
            <a:prstGeom prst="rect">
              <a:avLst/>
            </a:prstGeom>
          </p:spPr>
        </p:pic>
        <p:pic>
          <p:nvPicPr>
            <p:cNvPr id="6" name="图片 5">
              <a:extLst>
                <a:ext uri="{FF2B5EF4-FFF2-40B4-BE49-F238E27FC236}">
                  <a16:creationId xmlns:a16="http://schemas.microsoft.com/office/drawing/2014/main" id="{CEE328D2-5C4C-002A-4286-41FCA0B39C31}"/>
                </a:ext>
              </a:extLst>
            </p:cNvPr>
            <p:cNvPicPr>
              <a:picLocks noChangeAspect="1"/>
            </p:cNvPicPr>
            <p:nvPr/>
          </p:nvPicPr>
          <p:blipFill>
            <a:blip r:embed="rId4"/>
            <a:stretch>
              <a:fillRect/>
            </a:stretch>
          </p:blipFill>
          <p:spPr>
            <a:xfrm>
              <a:off x="4419600" y="2235526"/>
              <a:ext cx="3092048" cy="1483432"/>
            </a:xfrm>
            <a:prstGeom prst="rect">
              <a:avLst/>
            </a:prstGeom>
          </p:spPr>
        </p:pic>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038F4E4-405E-43A9-6488-0867245D056A}"/>
                  </a:ext>
                </a:extLst>
              </p:cNvPr>
              <p:cNvSpPr txBox="1"/>
              <p:nvPr/>
            </p:nvSpPr>
            <p:spPr>
              <a:xfrm>
                <a:off x="3213359" y="4553595"/>
                <a:ext cx="2717282" cy="399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s</m:t>
                          </m:r>
                        </m:e>
                        <m:sub>
                          <m:r>
                            <a:rPr kumimoji="1" lang="en-US" altLang="zh-CN" b="0" i="1" smtClean="0">
                              <a:latin typeface="Cambria Math" panose="02040503050406030204" pitchFamily="18" charset="0"/>
                            </a:rPr>
                            <m:t>𝑡𝑎𝑟𝑔𝑒𝑡</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𝑠𝑜𝑢𝑟𝑐𝑒</m:t>
                          </m:r>
                        </m:sub>
                      </m:sSub>
                    </m:oMath>
                  </m:oMathPara>
                </a14:m>
                <a:endParaRPr kumimoji="1" lang="zh-CN" altLang="en-US" dirty="0"/>
              </a:p>
            </p:txBody>
          </p:sp>
        </mc:Choice>
        <mc:Fallback xmlns="">
          <p:sp>
            <p:nvSpPr>
              <p:cNvPr id="7" name="文本框 6">
                <a:extLst>
                  <a:ext uri="{FF2B5EF4-FFF2-40B4-BE49-F238E27FC236}">
                    <a16:creationId xmlns:a16="http://schemas.microsoft.com/office/drawing/2014/main" id="{4038F4E4-405E-43A9-6488-0867245D056A}"/>
                  </a:ext>
                </a:extLst>
              </p:cNvPr>
              <p:cNvSpPr txBox="1">
                <a:spLocks noRot="1" noChangeAspect="1" noMove="1" noResize="1" noEditPoints="1" noAdjustHandles="1" noChangeArrowheads="1" noChangeShapeType="1" noTextEdit="1"/>
              </p:cNvSpPr>
              <p:nvPr/>
            </p:nvSpPr>
            <p:spPr>
              <a:xfrm>
                <a:off x="3213359" y="4553595"/>
                <a:ext cx="2717282" cy="399405"/>
              </a:xfrm>
              <a:prstGeom prst="rect">
                <a:avLst/>
              </a:prstGeom>
              <a:blipFill>
                <a:blip r:embed="rId5"/>
                <a:stretch>
                  <a:fillRect l="-1852" b="-24242"/>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0D6695E5-3400-4675-19A0-B59A3CCBB4E3}"/>
              </a:ext>
            </a:extLst>
          </p:cNvPr>
          <p:cNvSpPr txBox="1"/>
          <p:nvPr/>
        </p:nvSpPr>
        <p:spPr>
          <a:xfrm>
            <a:off x="0" y="6479931"/>
            <a:ext cx="2414444"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en" altLang="zh-CN" sz="800" b="0" i="0" u="none" strike="noStrike" dirty="0">
                <a:solidFill>
                  <a:srgbClr val="121212"/>
                </a:solidFill>
                <a:effectLst/>
                <a:latin typeface="-apple-system"/>
              </a:rPr>
              <a:t>Basic Principles of MRI Reconstruction</a:t>
            </a:r>
            <a:r>
              <a:rPr lang="en-US" altLang="zh-CN" sz="800" b="0" i="0" u="none" strike="noStrike" dirty="0">
                <a:solidFill>
                  <a:srgbClr val="121212"/>
                </a:solidFill>
                <a:effectLst/>
                <a:latin typeface="-apple-system"/>
              </a:rPr>
              <a:t>,</a:t>
            </a:r>
            <a:r>
              <a:rPr lang="zh-CN" altLang="en-US" sz="800" b="0" i="0" u="none" strike="noStrike" dirty="0">
                <a:solidFill>
                  <a:srgbClr val="121212"/>
                </a:solidFill>
                <a:effectLst/>
                <a:latin typeface="-apple-system"/>
              </a:rPr>
              <a:t> </a:t>
            </a:r>
            <a:r>
              <a:rPr lang="en" altLang="zh-CN" sz="800" b="0" i="0" u="none" strike="noStrike" dirty="0">
                <a:solidFill>
                  <a:srgbClr val="121212"/>
                </a:solidFill>
                <a:effectLst/>
                <a:latin typeface="-apple-system"/>
              </a:rPr>
              <a:t>Claudia Prieto</a:t>
            </a:r>
          </a:p>
        </p:txBody>
      </p:sp>
    </p:spTree>
    <p:extLst>
      <p:ext uri="{BB962C8B-B14F-4D97-AF65-F5344CB8AC3E}">
        <p14:creationId xmlns:p14="http://schemas.microsoft.com/office/powerpoint/2010/main" val="2415088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64377-8A5C-1223-8580-A2BCC9811206}"/>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——GRAPPA</a:t>
            </a:r>
            <a:r>
              <a:rPr kumimoji="1" lang="zh-CN" altLang="en-US" dirty="0"/>
              <a:t>算法</a:t>
            </a:r>
          </a:p>
        </p:txBody>
      </p:sp>
      <p:sp>
        <p:nvSpPr>
          <p:cNvPr id="3" name="内容占位符 2">
            <a:extLst>
              <a:ext uri="{FF2B5EF4-FFF2-40B4-BE49-F238E27FC236}">
                <a16:creationId xmlns:a16="http://schemas.microsoft.com/office/drawing/2014/main" id="{CE55A4C9-3822-4F22-C5E1-569CD2B4FB84}"/>
              </a:ext>
            </a:extLst>
          </p:cNvPr>
          <p:cNvSpPr>
            <a:spLocks noGrp="1"/>
          </p:cNvSpPr>
          <p:nvPr>
            <p:ph idx="1"/>
          </p:nvPr>
        </p:nvSpPr>
        <p:spPr>
          <a:xfrm>
            <a:off x="431800" y="1066801"/>
            <a:ext cx="8229600" cy="533400"/>
          </a:xfrm>
        </p:spPr>
        <p:txBody>
          <a:bodyPr/>
          <a:lstStyle/>
          <a:p>
            <a:r>
              <a:rPr kumimoji="1" lang="zh-CN" altLang="en-US" dirty="0"/>
              <a:t>权重</a:t>
            </a:r>
            <a:r>
              <a:rPr kumimoji="1" lang="en-US" altLang="zh-CN" i="1" dirty="0"/>
              <a:t>w</a:t>
            </a:r>
            <a:r>
              <a:rPr kumimoji="1" lang="zh-CN" altLang="en-US" dirty="0"/>
              <a:t>用自校准区域的信号估计</a:t>
            </a:r>
            <a:r>
              <a:rPr kumimoji="1" lang="en-US" altLang="zh-CN" dirty="0"/>
              <a:t>——source</a:t>
            </a:r>
            <a:r>
              <a:rPr kumimoji="1" lang="zh-CN" altLang="en-US" dirty="0"/>
              <a:t>和</a:t>
            </a:r>
            <a:r>
              <a:rPr kumimoji="1" lang="en-US" altLang="zh-CN" dirty="0"/>
              <a:t>target</a:t>
            </a:r>
            <a:r>
              <a:rPr kumimoji="1" lang="zh-CN" altLang="en-US" dirty="0"/>
              <a:t>都已知</a:t>
            </a:r>
            <a:endParaRPr kumimoji="1" lang="zh-CN" altLang="en-US" i="1" dirty="0"/>
          </a:p>
        </p:txBody>
      </p:sp>
      <p:sp>
        <p:nvSpPr>
          <p:cNvPr id="4" name="灯片编号占位符 3">
            <a:extLst>
              <a:ext uri="{FF2B5EF4-FFF2-40B4-BE49-F238E27FC236}">
                <a16:creationId xmlns:a16="http://schemas.microsoft.com/office/drawing/2014/main" id="{C9DAF925-0E45-D7FA-FACC-BBCC71F2EBDC}"/>
              </a:ext>
            </a:extLst>
          </p:cNvPr>
          <p:cNvSpPr>
            <a:spLocks noGrp="1"/>
          </p:cNvSpPr>
          <p:nvPr>
            <p:ph type="sldNum" sz="quarter" idx="4"/>
          </p:nvPr>
        </p:nvSpPr>
        <p:spPr/>
        <p:txBody>
          <a:bodyPr/>
          <a:lstStyle/>
          <a:p>
            <a:fld id="{2DA208CA-87DC-4215-820F-FC39CE0A3630}" type="slidenum">
              <a:rPr lang="zh-CN" altLang="en-US" smtClean="0"/>
              <a:pPr/>
              <a:t>27</a:t>
            </a:fld>
            <a:endParaRPr lang="zh-CN" altLang="en-US" dirty="0"/>
          </a:p>
        </p:txBody>
      </p:sp>
      <p:grpSp>
        <p:nvGrpSpPr>
          <p:cNvPr id="8" name="组合 7">
            <a:extLst>
              <a:ext uri="{FF2B5EF4-FFF2-40B4-BE49-F238E27FC236}">
                <a16:creationId xmlns:a16="http://schemas.microsoft.com/office/drawing/2014/main" id="{5512B5EB-6A35-E0ED-787B-136EA93F885B}"/>
              </a:ext>
            </a:extLst>
          </p:cNvPr>
          <p:cNvGrpSpPr/>
          <p:nvPr/>
        </p:nvGrpSpPr>
        <p:grpSpPr>
          <a:xfrm>
            <a:off x="1314111" y="1906457"/>
            <a:ext cx="6515778" cy="2485213"/>
            <a:chOff x="1104222" y="1981200"/>
            <a:chExt cx="6515778" cy="2485213"/>
          </a:xfrm>
        </p:grpSpPr>
        <p:pic>
          <p:nvPicPr>
            <p:cNvPr id="5" name="图片 4">
              <a:extLst>
                <a:ext uri="{FF2B5EF4-FFF2-40B4-BE49-F238E27FC236}">
                  <a16:creationId xmlns:a16="http://schemas.microsoft.com/office/drawing/2014/main" id="{B51F1D1E-B39A-C144-71E7-4178613BC213}"/>
                </a:ext>
              </a:extLst>
            </p:cNvPr>
            <p:cNvPicPr>
              <a:picLocks noChangeAspect="1"/>
            </p:cNvPicPr>
            <p:nvPr/>
          </p:nvPicPr>
          <p:blipFill>
            <a:blip r:embed="rId3"/>
            <a:stretch>
              <a:fillRect/>
            </a:stretch>
          </p:blipFill>
          <p:spPr>
            <a:xfrm>
              <a:off x="1104222" y="1981200"/>
              <a:ext cx="3045725" cy="2485213"/>
            </a:xfrm>
            <a:prstGeom prst="rect">
              <a:avLst/>
            </a:prstGeom>
          </p:spPr>
        </p:pic>
        <p:pic>
          <p:nvPicPr>
            <p:cNvPr id="6" name="图片 5">
              <a:extLst>
                <a:ext uri="{FF2B5EF4-FFF2-40B4-BE49-F238E27FC236}">
                  <a16:creationId xmlns:a16="http://schemas.microsoft.com/office/drawing/2014/main" id="{6A7EE830-10C4-970F-7752-07BDDEC2AA79}"/>
                </a:ext>
              </a:extLst>
            </p:cNvPr>
            <p:cNvPicPr>
              <a:picLocks noChangeAspect="1"/>
            </p:cNvPicPr>
            <p:nvPr/>
          </p:nvPicPr>
          <p:blipFill>
            <a:blip r:embed="rId4"/>
            <a:stretch>
              <a:fillRect/>
            </a:stretch>
          </p:blipFill>
          <p:spPr>
            <a:xfrm>
              <a:off x="4621444" y="2428814"/>
              <a:ext cx="2998556" cy="1581150"/>
            </a:xfrm>
            <a:prstGeom prst="rect">
              <a:avLst/>
            </a:prstGeom>
          </p:spPr>
        </p:pic>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0AB84BF-F477-0226-9E52-08801197F8FB}"/>
                  </a:ext>
                </a:extLst>
              </p:cNvPr>
              <p:cNvSpPr txBox="1"/>
              <p:nvPr/>
            </p:nvSpPr>
            <p:spPr>
              <a:xfrm>
                <a:off x="2996985" y="4638874"/>
                <a:ext cx="3150030" cy="399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rPr>
                        <m:t>𝑤</m:t>
                      </m:r>
                      <m:r>
                        <a:rPr kumimoji="1" lang="en-US" altLang="zh-CN" b="0" i="1" smtClean="0">
                          <a:latin typeface="Cambria Math" panose="02040503050406030204" pitchFamily="18" charset="0"/>
                        </a:rPr>
                        <m:t>=</m:t>
                      </m:r>
                      <m:sSub>
                        <m:sSubPr>
                          <m:ctrlPr>
                            <a:rPr kumimoji="1" lang="en-US" altLang="zh-CN" i="1">
                              <a:latin typeface="Cambria Math" panose="02040503050406030204" pitchFamily="18" charset="0"/>
                            </a:rPr>
                          </m:ctrlPr>
                        </m:sSubPr>
                        <m:e>
                          <m:r>
                            <m:rPr>
                              <m:sty m:val="p"/>
                            </m:rPr>
                            <a:rPr kumimoji="1" lang="en-US" altLang="zh-CN" i="1">
                              <a:latin typeface="Cambria Math" panose="02040503050406030204" pitchFamily="18" charset="0"/>
                            </a:rPr>
                            <m:t>s</m:t>
                          </m:r>
                        </m:e>
                        <m:sub>
                          <m:r>
                            <a:rPr kumimoji="1" lang="en-US" altLang="zh-CN" i="1">
                              <a:latin typeface="Cambria Math" panose="02040503050406030204" pitchFamily="18" charset="0"/>
                            </a:rPr>
                            <m:t>𝑡𝑎𝑟𝑔𝑒𝑡</m:t>
                          </m:r>
                        </m:sub>
                      </m:sSub>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m:t>
                              </m:r>
                              <m:r>
                                <a:rPr kumimoji="1" lang="en-US" altLang="zh-CN" i="1">
                                  <a:latin typeface="Cambria Math" panose="02040503050406030204" pitchFamily="18" charset="0"/>
                                </a:rPr>
                                <m:t>𝑠</m:t>
                              </m:r>
                            </m:e>
                            <m:sub>
                              <m:r>
                                <a:rPr kumimoji="1" lang="en-US" altLang="zh-CN" i="1">
                                  <a:latin typeface="Cambria Math" panose="02040503050406030204" pitchFamily="18" charset="0"/>
                                </a:rPr>
                                <m:t>𝑠𝑜𝑢𝑟𝑐𝑒</m:t>
                              </m:r>
                            </m:sub>
                          </m:sSub>
                          <m:r>
                            <a:rPr kumimoji="1" lang="en-US" altLang="zh-CN" i="1">
                              <a:latin typeface="Cambria Math" panose="02040503050406030204" pitchFamily="18" charset="0"/>
                            </a:rPr>
                            <m:t>)</m:t>
                          </m:r>
                        </m:e>
                        <m:sup>
                          <m:r>
                            <a:rPr kumimoji="1" lang="en-US" altLang="zh-CN" b="0" i="1" smtClean="0">
                              <a:latin typeface="Cambria Math" panose="02040503050406030204" pitchFamily="18" charset="0"/>
                            </a:rPr>
                            <m:t>+</m:t>
                          </m:r>
                        </m:sup>
                      </m:sSup>
                    </m:oMath>
                  </m:oMathPara>
                </a14:m>
                <a:endParaRPr kumimoji="1" lang="zh-CN" altLang="en-US" dirty="0"/>
              </a:p>
            </p:txBody>
          </p:sp>
        </mc:Choice>
        <mc:Fallback xmlns="">
          <p:sp>
            <p:nvSpPr>
              <p:cNvPr id="7" name="文本框 6">
                <a:extLst>
                  <a:ext uri="{FF2B5EF4-FFF2-40B4-BE49-F238E27FC236}">
                    <a16:creationId xmlns:a16="http://schemas.microsoft.com/office/drawing/2014/main" id="{C0AB84BF-F477-0226-9E52-08801197F8FB}"/>
                  </a:ext>
                </a:extLst>
              </p:cNvPr>
              <p:cNvSpPr txBox="1">
                <a:spLocks noRot="1" noChangeAspect="1" noMove="1" noResize="1" noEditPoints="1" noAdjustHandles="1" noChangeArrowheads="1" noChangeShapeType="1" noTextEdit="1"/>
              </p:cNvSpPr>
              <p:nvPr/>
            </p:nvSpPr>
            <p:spPr>
              <a:xfrm>
                <a:off x="2996985" y="4638874"/>
                <a:ext cx="3150030" cy="399405"/>
              </a:xfrm>
              <a:prstGeom prst="rect">
                <a:avLst/>
              </a:prstGeom>
              <a:blipFill>
                <a:blip r:embed="rId5"/>
                <a:stretch>
                  <a:fillRect l="-2016" b="-28125"/>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5085758-7DE1-B7C7-18D1-A8C954561B5D}"/>
              </a:ext>
            </a:extLst>
          </p:cNvPr>
          <p:cNvSpPr txBox="1"/>
          <p:nvPr/>
        </p:nvSpPr>
        <p:spPr>
          <a:xfrm>
            <a:off x="0" y="6479931"/>
            <a:ext cx="2414444"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en" altLang="zh-CN" sz="800" b="0" i="0" u="none" strike="noStrike" dirty="0">
                <a:solidFill>
                  <a:srgbClr val="121212"/>
                </a:solidFill>
                <a:effectLst/>
                <a:latin typeface="-apple-system"/>
              </a:rPr>
              <a:t>Basic Principles of MRI Reconstruction</a:t>
            </a:r>
            <a:r>
              <a:rPr lang="en-US" altLang="zh-CN" sz="800" b="0" i="0" u="none" strike="noStrike" dirty="0">
                <a:solidFill>
                  <a:srgbClr val="121212"/>
                </a:solidFill>
                <a:effectLst/>
                <a:latin typeface="-apple-system"/>
              </a:rPr>
              <a:t>,</a:t>
            </a:r>
            <a:r>
              <a:rPr lang="zh-CN" altLang="en-US" sz="800" b="0" i="0" u="none" strike="noStrike" dirty="0">
                <a:solidFill>
                  <a:srgbClr val="121212"/>
                </a:solidFill>
                <a:effectLst/>
                <a:latin typeface="-apple-system"/>
              </a:rPr>
              <a:t> </a:t>
            </a:r>
            <a:r>
              <a:rPr lang="en" altLang="zh-CN" sz="800" b="0" i="0" u="none" strike="noStrike" dirty="0">
                <a:solidFill>
                  <a:srgbClr val="121212"/>
                </a:solidFill>
                <a:effectLst/>
                <a:latin typeface="-apple-system"/>
              </a:rPr>
              <a:t>Claudia Prieto</a:t>
            </a:r>
          </a:p>
        </p:txBody>
      </p:sp>
    </p:spTree>
    <p:extLst>
      <p:ext uri="{BB962C8B-B14F-4D97-AF65-F5344CB8AC3E}">
        <p14:creationId xmlns:p14="http://schemas.microsoft.com/office/powerpoint/2010/main" val="1358411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462E3-A73A-A44E-E616-CAB7B061E3D5}"/>
              </a:ext>
            </a:extLst>
          </p:cNvPr>
          <p:cNvSpPr>
            <a:spLocks noGrp="1"/>
          </p:cNvSpPr>
          <p:nvPr>
            <p:ph type="title"/>
          </p:nvPr>
        </p:nvSpPr>
        <p:spPr/>
        <p:txBody>
          <a:bodyPr/>
          <a:lstStyle/>
          <a:p>
            <a:r>
              <a:rPr kumimoji="1" lang="en-US" altLang="zh-CN" dirty="0"/>
              <a:t>MRI</a:t>
            </a:r>
            <a:r>
              <a:rPr kumimoji="1" lang="zh-CN" altLang="en-US" dirty="0"/>
              <a:t>重建</a:t>
            </a:r>
            <a:r>
              <a:rPr kumimoji="1" lang="en-US" altLang="zh-CN" dirty="0"/>
              <a:t>——GRAPPA</a:t>
            </a:r>
            <a:r>
              <a:rPr kumimoji="1" lang="zh-CN" altLang="en-US" dirty="0"/>
              <a:t>算法</a:t>
            </a:r>
          </a:p>
        </p:txBody>
      </p:sp>
      <p:sp>
        <p:nvSpPr>
          <p:cNvPr id="3" name="内容占位符 2">
            <a:extLst>
              <a:ext uri="{FF2B5EF4-FFF2-40B4-BE49-F238E27FC236}">
                <a16:creationId xmlns:a16="http://schemas.microsoft.com/office/drawing/2014/main" id="{A741CD61-DA0A-2185-F2C3-31F0B9C1656F}"/>
              </a:ext>
            </a:extLst>
          </p:cNvPr>
          <p:cNvSpPr>
            <a:spLocks noGrp="1"/>
          </p:cNvSpPr>
          <p:nvPr>
            <p:ph idx="1"/>
          </p:nvPr>
        </p:nvSpPr>
        <p:spPr>
          <a:xfrm>
            <a:off x="431800" y="1066801"/>
            <a:ext cx="3378200" cy="533400"/>
          </a:xfrm>
        </p:spPr>
        <p:txBody>
          <a:bodyPr/>
          <a:lstStyle/>
          <a:p>
            <a:r>
              <a:rPr kumimoji="1" lang="en-US" altLang="zh-CN" dirty="0"/>
              <a:t>GRAPPA</a:t>
            </a:r>
            <a:r>
              <a:rPr kumimoji="1" lang="zh-CN" altLang="en-US" dirty="0"/>
              <a:t>整体框架</a:t>
            </a:r>
          </a:p>
        </p:txBody>
      </p:sp>
      <p:sp>
        <p:nvSpPr>
          <p:cNvPr id="4" name="灯片编号占位符 3">
            <a:extLst>
              <a:ext uri="{FF2B5EF4-FFF2-40B4-BE49-F238E27FC236}">
                <a16:creationId xmlns:a16="http://schemas.microsoft.com/office/drawing/2014/main" id="{6D16EE73-0CAA-EB45-DCC6-B894F3230509}"/>
              </a:ext>
            </a:extLst>
          </p:cNvPr>
          <p:cNvSpPr>
            <a:spLocks noGrp="1"/>
          </p:cNvSpPr>
          <p:nvPr>
            <p:ph type="sldNum" sz="quarter" idx="4"/>
          </p:nvPr>
        </p:nvSpPr>
        <p:spPr/>
        <p:txBody>
          <a:bodyPr/>
          <a:lstStyle/>
          <a:p>
            <a:fld id="{2DA208CA-87DC-4215-820F-FC39CE0A3630}" type="slidenum">
              <a:rPr lang="zh-CN" altLang="en-US" smtClean="0"/>
              <a:pPr/>
              <a:t>28</a:t>
            </a:fld>
            <a:endParaRPr lang="zh-CN" altLang="en-US" dirty="0"/>
          </a:p>
        </p:txBody>
      </p:sp>
      <p:pic>
        <p:nvPicPr>
          <p:cNvPr id="5" name="图片 4">
            <a:extLst>
              <a:ext uri="{FF2B5EF4-FFF2-40B4-BE49-F238E27FC236}">
                <a16:creationId xmlns:a16="http://schemas.microsoft.com/office/drawing/2014/main" id="{A99DCEB5-EEF8-50C6-2166-41A974E7188A}"/>
              </a:ext>
            </a:extLst>
          </p:cNvPr>
          <p:cNvPicPr>
            <a:picLocks noChangeAspect="1"/>
          </p:cNvPicPr>
          <p:nvPr/>
        </p:nvPicPr>
        <p:blipFill>
          <a:blip r:embed="rId3"/>
          <a:stretch>
            <a:fillRect/>
          </a:stretch>
        </p:blipFill>
        <p:spPr>
          <a:xfrm>
            <a:off x="685800" y="1676400"/>
            <a:ext cx="7772400" cy="4583472"/>
          </a:xfrm>
          <a:prstGeom prst="rect">
            <a:avLst/>
          </a:prstGeom>
        </p:spPr>
      </p:pic>
      <p:sp>
        <p:nvSpPr>
          <p:cNvPr id="6" name="文本框 5">
            <a:extLst>
              <a:ext uri="{FF2B5EF4-FFF2-40B4-BE49-F238E27FC236}">
                <a16:creationId xmlns:a16="http://schemas.microsoft.com/office/drawing/2014/main" id="{2B161DB5-EA02-D012-9216-A6774A61BCDD}"/>
              </a:ext>
            </a:extLst>
          </p:cNvPr>
          <p:cNvSpPr txBox="1"/>
          <p:nvPr/>
        </p:nvSpPr>
        <p:spPr>
          <a:xfrm>
            <a:off x="0" y="6479931"/>
            <a:ext cx="2414444"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en" altLang="zh-CN" sz="800" b="0" i="0" u="none" strike="noStrike" dirty="0">
                <a:solidFill>
                  <a:srgbClr val="121212"/>
                </a:solidFill>
                <a:effectLst/>
                <a:latin typeface="-apple-system"/>
              </a:rPr>
              <a:t>Basic Principles of MRI Reconstruction</a:t>
            </a:r>
            <a:r>
              <a:rPr lang="en-US" altLang="zh-CN" sz="800" b="0" i="0" u="none" strike="noStrike" dirty="0">
                <a:solidFill>
                  <a:srgbClr val="121212"/>
                </a:solidFill>
                <a:effectLst/>
                <a:latin typeface="-apple-system"/>
              </a:rPr>
              <a:t>,</a:t>
            </a:r>
            <a:r>
              <a:rPr lang="zh-CN" altLang="en-US" sz="800" b="0" i="0" u="none" strike="noStrike" dirty="0">
                <a:solidFill>
                  <a:srgbClr val="121212"/>
                </a:solidFill>
                <a:effectLst/>
                <a:latin typeface="-apple-system"/>
              </a:rPr>
              <a:t> </a:t>
            </a:r>
            <a:r>
              <a:rPr lang="en" altLang="zh-CN" sz="800" b="0" i="0" u="none" strike="noStrike" dirty="0">
                <a:solidFill>
                  <a:srgbClr val="121212"/>
                </a:solidFill>
                <a:effectLst/>
                <a:latin typeface="-apple-system"/>
              </a:rPr>
              <a:t>Claudia Prieto</a:t>
            </a:r>
          </a:p>
        </p:txBody>
      </p:sp>
    </p:spTree>
    <p:extLst>
      <p:ext uri="{BB962C8B-B14F-4D97-AF65-F5344CB8AC3E}">
        <p14:creationId xmlns:p14="http://schemas.microsoft.com/office/powerpoint/2010/main" val="2763454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88AF2-5532-0FD6-BE08-04A57285C88F}"/>
              </a:ext>
            </a:extLst>
          </p:cNvPr>
          <p:cNvSpPr>
            <a:spLocks noGrp="1"/>
          </p:cNvSpPr>
          <p:nvPr>
            <p:ph type="title"/>
          </p:nvPr>
        </p:nvSpPr>
        <p:spPr>
          <a:xfrm>
            <a:off x="2743200" y="2895600"/>
            <a:ext cx="3657600" cy="762000"/>
          </a:xfrm>
        </p:spPr>
        <p:txBody>
          <a:bodyPr/>
          <a:lstStyle/>
          <a:p>
            <a:r>
              <a:rPr kumimoji="1" lang="zh-CN" altLang="en-US" sz="4000" dirty="0"/>
              <a:t>代码</a:t>
            </a:r>
            <a:r>
              <a:rPr kumimoji="1" lang="en-US" altLang="zh-CN" sz="4000" dirty="0"/>
              <a:t>demo</a:t>
            </a:r>
            <a:r>
              <a:rPr kumimoji="1" lang="zh-CN" altLang="en-US" sz="4000" dirty="0"/>
              <a:t>演示</a:t>
            </a:r>
          </a:p>
        </p:txBody>
      </p:sp>
      <p:sp>
        <p:nvSpPr>
          <p:cNvPr id="4" name="灯片编号占位符 3">
            <a:extLst>
              <a:ext uri="{FF2B5EF4-FFF2-40B4-BE49-F238E27FC236}">
                <a16:creationId xmlns:a16="http://schemas.microsoft.com/office/drawing/2014/main" id="{4FB22AE1-6565-43DF-41E2-3F5ECF320866}"/>
              </a:ext>
            </a:extLst>
          </p:cNvPr>
          <p:cNvSpPr>
            <a:spLocks noGrp="1"/>
          </p:cNvSpPr>
          <p:nvPr>
            <p:ph type="sldNum" sz="quarter" idx="4"/>
          </p:nvPr>
        </p:nvSpPr>
        <p:spPr/>
        <p:txBody>
          <a:bodyPr/>
          <a:lstStyle/>
          <a:p>
            <a:fld id="{2DA208CA-87DC-4215-820F-FC39CE0A3630}" type="slidenum">
              <a:rPr lang="zh-CN" altLang="en-US" smtClean="0"/>
              <a:pPr/>
              <a:t>29</a:t>
            </a:fld>
            <a:endParaRPr lang="zh-CN" altLang="en-US" dirty="0"/>
          </a:p>
        </p:txBody>
      </p:sp>
    </p:spTree>
    <p:extLst>
      <p:ext uri="{BB962C8B-B14F-4D97-AF65-F5344CB8AC3E}">
        <p14:creationId xmlns:p14="http://schemas.microsoft.com/office/powerpoint/2010/main" val="274687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A5FCC2-0447-DBCC-8B1E-9076D10EC055}"/>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物质基础</a:t>
            </a:r>
          </a:p>
        </p:txBody>
      </p:sp>
      <p:pic>
        <p:nvPicPr>
          <p:cNvPr id="5" name="内容占位符 4">
            <a:extLst>
              <a:ext uri="{FF2B5EF4-FFF2-40B4-BE49-F238E27FC236}">
                <a16:creationId xmlns:a16="http://schemas.microsoft.com/office/drawing/2014/main" id="{A697C6FB-B0C9-6D57-F201-26844DCC2F41}"/>
              </a:ext>
            </a:extLst>
          </p:cNvPr>
          <p:cNvPicPr>
            <a:picLocks noGrp="1" noChangeAspect="1"/>
          </p:cNvPicPr>
          <p:nvPr>
            <p:ph idx="1"/>
          </p:nvPr>
        </p:nvPicPr>
        <p:blipFill>
          <a:blip r:embed="rId3"/>
          <a:stretch>
            <a:fillRect/>
          </a:stretch>
        </p:blipFill>
        <p:spPr>
          <a:xfrm>
            <a:off x="993913" y="1371600"/>
            <a:ext cx="3276600" cy="3652603"/>
          </a:xfrm>
          <a:prstGeom prst="rect">
            <a:avLst/>
          </a:prstGeom>
        </p:spPr>
      </p:pic>
      <p:sp>
        <p:nvSpPr>
          <p:cNvPr id="4" name="灯片编号占位符 3">
            <a:extLst>
              <a:ext uri="{FF2B5EF4-FFF2-40B4-BE49-F238E27FC236}">
                <a16:creationId xmlns:a16="http://schemas.microsoft.com/office/drawing/2014/main" id="{5F45B370-FE5E-C82C-B361-536F71F39441}"/>
              </a:ext>
            </a:extLst>
          </p:cNvPr>
          <p:cNvSpPr>
            <a:spLocks noGrp="1"/>
          </p:cNvSpPr>
          <p:nvPr>
            <p:ph type="sldNum" sz="quarter" idx="4"/>
          </p:nvPr>
        </p:nvSpPr>
        <p:spPr/>
        <p:txBody>
          <a:bodyPr/>
          <a:lstStyle/>
          <a:p>
            <a:fld id="{2DA208CA-87DC-4215-820F-FC39CE0A3630}" type="slidenum">
              <a:rPr lang="zh-CN" altLang="en-US" smtClean="0"/>
              <a:pPr/>
              <a:t>3</a:t>
            </a:fld>
            <a:endParaRPr lang="zh-CN" altLang="en-US" dirty="0"/>
          </a:p>
        </p:txBody>
      </p:sp>
      <p:sp>
        <p:nvSpPr>
          <p:cNvPr id="6" name="文本框 5">
            <a:extLst>
              <a:ext uri="{FF2B5EF4-FFF2-40B4-BE49-F238E27FC236}">
                <a16:creationId xmlns:a16="http://schemas.microsoft.com/office/drawing/2014/main" id="{70980540-5EBD-B31B-94A4-E2B7CF8ED676}"/>
              </a:ext>
            </a:extLst>
          </p:cNvPr>
          <p:cNvSpPr txBox="1"/>
          <p:nvPr/>
        </p:nvSpPr>
        <p:spPr>
          <a:xfrm>
            <a:off x="3390900" y="5371442"/>
            <a:ext cx="2705100" cy="523220"/>
          </a:xfrm>
          <a:prstGeom prst="rect">
            <a:avLst/>
          </a:prstGeom>
          <a:noFill/>
        </p:spPr>
        <p:txBody>
          <a:bodyPr wrap="square" rtlCol="0">
            <a:spAutoFit/>
          </a:bodyPr>
          <a:lstStyle/>
          <a:p>
            <a:r>
              <a:rPr kumimoji="1" lang="zh-CN" altLang="en-US" sz="2800" dirty="0"/>
              <a:t>原子核自旋</a:t>
            </a:r>
          </a:p>
        </p:txBody>
      </p:sp>
      <p:sp>
        <p:nvSpPr>
          <p:cNvPr id="7" name="文本框 6">
            <a:extLst>
              <a:ext uri="{FF2B5EF4-FFF2-40B4-BE49-F238E27FC236}">
                <a16:creationId xmlns:a16="http://schemas.microsoft.com/office/drawing/2014/main" id="{C1FF8F9C-31F2-D965-860B-0A2A7A15E20C}"/>
              </a:ext>
            </a:extLst>
          </p:cNvPr>
          <p:cNvSpPr txBox="1"/>
          <p:nvPr/>
        </p:nvSpPr>
        <p:spPr>
          <a:xfrm>
            <a:off x="5562600" y="1364974"/>
            <a:ext cx="1676400" cy="461665"/>
          </a:xfrm>
          <a:prstGeom prst="rect">
            <a:avLst/>
          </a:prstGeom>
          <a:noFill/>
        </p:spPr>
        <p:txBody>
          <a:bodyPr wrap="square" rtlCol="0">
            <a:spAutoFit/>
          </a:bodyPr>
          <a:lstStyle/>
          <a:p>
            <a:r>
              <a:rPr kumimoji="1" lang="zh-CN" altLang="en-US" dirty="0"/>
              <a:t>磁化矢量</a:t>
            </a:r>
          </a:p>
        </p:txBody>
      </p:sp>
      <p:sp>
        <p:nvSpPr>
          <p:cNvPr id="8" name="文本框 7">
            <a:extLst>
              <a:ext uri="{FF2B5EF4-FFF2-40B4-BE49-F238E27FC236}">
                <a16:creationId xmlns:a16="http://schemas.microsoft.com/office/drawing/2014/main" id="{D0AFBD59-C48F-4DC8-78EA-48FA2A88F4BE}"/>
              </a:ext>
            </a:extLst>
          </p:cNvPr>
          <p:cNvSpPr txBox="1"/>
          <p:nvPr/>
        </p:nvSpPr>
        <p:spPr>
          <a:xfrm>
            <a:off x="5945256" y="3690154"/>
            <a:ext cx="1446143" cy="461665"/>
          </a:xfrm>
          <a:prstGeom prst="rect">
            <a:avLst/>
          </a:prstGeom>
          <a:noFill/>
        </p:spPr>
        <p:txBody>
          <a:bodyPr wrap="square" rtlCol="0">
            <a:spAutoFit/>
          </a:bodyPr>
          <a:lstStyle/>
          <a:p>
            <a:r>
              <a:rPr kumimoji="1" lang="zh-CN" altLang="en-US" dirty="0"/>
              <a:t>电流环路</a:t>
            </a:r>
          </a:p>
        </p:txBody>
      </p:sp>
      <p:cxnSp>
        <p:nvCxnSpPr>
          <p:cNvPr id="10" name="直线箭头连接符 9">
            <a:extLst>
              <a:ext uri="{FF2B5EF4-FFF2-40B4-BE49-F238E27FC236}">
                <a16:creationId xmlns:a16="http://schemas.microsoft.com/office/drawing/2014/main" id="{5DDAE130-D3DE-6101-139C-DA55A5E2D5A6}"/>
              </a:ext>
            </a:extLst>
          </p:cNvPr>
          <p:cNvCxnSpPr>
            <a:cxnSpLocks/>
            <a:endCxn id="7" idx="1"/>
          </p:cNvCxnSpPr>
          <p:nvPr/>
        </p:nvCxnSpPr>
        <p:spPr bwMode="auto">
          <a:xfrm>
            <a:off x="3811657" y="1595807"/>
            <a:ext cx="1750943"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1" name="直线箭头连接符 10">
            <a:extLst>
              <a:ext uri="{FF2B5EF4-FFF2-40B4-BE49-F238E27FC236}">
                <a16:creationId xmlns:a16="http://schemas.microsoft.com/office/drawing/2014/main" id="{190E48D8-5AD5-4A2B-C4B8-6ACA42B57886}"/>
              </a:ext>
            </a:extLst>
          </p:cNvPr>
          <p:cNvCxnSpPr>
            <a:cxnSpLocks/>
            <a:endCxn id="8" idx="1"/>
          </p:cNvCxnSpPr>
          <p:nvPr/>
        </p:nvCxnSpPr>
        <p:spPr bwMode="auto">
          <a:xfrm flipV="1">
            <a:off x="4194313" y="3920987"/>
            <a:ext cx="1750943" cy="1325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12" name="文本框 11">
            <a:extLst>
              <a:ext uri="{FF2B5EF4-FFF2-40B4-BE49-F238E27FC236}">
                <a16:creationId xmlns:a16="http://schemas.microsoft.com/office/drawing/2014/main" id="{D8A5F2C5-BAD2-C5D8-BFD0-8965C089906F}"/>
              </a:ext>
            </a:extLst>
          </p:cNvPr>
          <p:cNvSpPr txBox="1"/>
          <p:nvPr/>
        </p:nvSpPr>
        <p:spPr>
          <a:xfrm>
            <a:off x="-17473" y="6462439"/>
            <a:ext cx="1518364"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r>
              <a:rPr lang="zh-CN" altLang="en-US" sz="800" b="0" i="0" u="none" strike="noStrike" dirty="0">
                <a:solidFill>
                  <a:srgbClr val="121212"/>
                </a:solidFill>
                <a:effectLst/>
                <a:latin typeface="-apple-system"/>
              </a:rPr>
              <a:t>磁共振成像技术指南，杨正汉</a:t>
            </a:r>
            <a:endParaRPr kumimoji="1" lang="zh-CN" altLang="en-US" sz="1000" dirty="0"/>
          </a:p>
        </p:txBody>
      </p:sp>
    </p:spTree>
    <p:extLst>
      <p:ext uri="{BB962C8B-B14F-4D97-AF65-F5344CB8AC3E}">
        <p14:creationId xmlns:p14="http://schemas.microsoft.com/office/powerpoint/2010/main" val="1422333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 MRI</a:t>
            </a:r>
            <a:r>
              <a:rPr lang="zh-CN" altLang="en-US" dirty="0"/>
              <a:t>原理</a:t>
            </a:r>
            <a:endParaRPr lang="en-US" altLang="zh-CN" dirty="0"/>
          </a:p>
          <a:p>
            <a:pPr lvl="1"/>
            <a:r>
              <a:rPr lang="zh-CN" altLang="en-US" dirty="0"/>
              <a:t>物质基础</a:t>
            </a:r>
            <a:endParaRPr lang="en-US" altLang="zh-CN" dirty="0"/>
          </a:p>
          <a:p>
            <a:pPr lvl="1"/>
            <a:r>
              <a:rPr lang="zh-CN" altLang="en-US" dirty="0"/>
              <a:t>磁共振现象</a:t>
            </a:r>
            <a:endParaRPr lang="en-US" altLang="zh-CN" dirty="0"/>
          </a:p>
          <a:p>
            <a:pPr lvl="1"/>
            <a:r>
              <a:rPr lang="zh-CN" altLang="en-US" dirty="0"/>
              <a:t>磁共振成像基石</a:t>
            </a:r>
            <a:endParaRPr lang="en-US" altLang="zh-CN" dirty="0"/>
          </a:p>
          <a:p>
            <a:pPr lvl="1"/>
            <a:r>
              <a:rPr lang="zh-CN" altLang="en-US" dirty="0"/>
              <a:t>磁共振信号的空间定位</a:t>
            </a:r>
            <a:endParaRPr lang="en-US" altLang="zh-CN" dirty="0"/>
          </a:p>
          <a:p>
            <a:r>
              <a:rPr lang="en-US" altLang="zh-CN" dirty="0"/>
              <a:t>MRI</a:t>
            </a:r>
            <a:r>
              <a:rPr lang="zh-CN" altLang="en-US" dirty="0"/>
              <a:t>重建</a:t>
            </a:r>
            <a:endParaRPr lang="en-US" altLang="zh-CN" dirty="0"/>
          </a:p>
          <a:p>
            <a:pPr lvl="1"/>
            <a:r>
              <a:rPr lang="zh-CN" altLang="en-US" dirty="0"/>
              <a:t>全采样</a:t>
            </a:r>
            <a:endParaRPr lang="en-US" altLang="zh-CN" dirty="0"/>
          </a:p>
          <a:p>
            <a:pPr lvl="1"/>
            <a:r>
              <a:rPr lang="zh-CN" altLang="en-US" dirty="0"/>
              <a:t>欠采样</a:t>
            </a:r>
            <a:endParaRPr lang="en-US" altLang="zh-CN" dirty="0"/>
          </a:p>
          <a:p>
            <a:pPr lvl="1"/>
            <a:r>
              <a:rPr lang="zh-CN" altLang="en-US" dirty="0"/>
              <a:t>全变分重建</a:t>
            </a:r>
            <a:endParaRPr lang="en-US" altLang="zh-CN" dirty="0"/>
          </a:p>
          <a:p>
            <a:pPr lvl="1"/>
            <a:r>
              <a:rPr lang="zh-CN" altLang="en-US" dirty="0"/>
              <a:t>平行成像</a:t>
            </a:r>
            <a:endParaRPr lang="en-US" altLang="zh-CN" dirty="0"/>
          </a:p>
          <a:p>
            <a:pPr lvl="1"/>
            <a:r>
              <a:rPr lang="en-US" altLang="zh-CN" dirty="0"/>
              <a:t>SENSE</a:t>
            </a:r>
            <a:r>
              <a:rPr lang="zh-CN" altLang="en-US" dirty="0"/>
              <a:t>算法</a:t>
            </a:r>
            <a:endParaRPr lang="en-US" altLang="zh-CN" dirty="0"/>
          </a:p>
          <a:p>
            <a:pPr lvl="1"/>
            <a:r>
              <a:rPr lang="en-US" altLang="zh-CN" dirty="0"/>
              <a:t>GRAPPA</a:t>
            </a:r>
            <a:r>
              <a:rPr lang="zh-CN" altLang="en-US" dirty="0"/>
              <a:t>算法</a:t>
            </a:r>
            <a:endParaRPr lang="en-US" altLang="zh-CN" dirty="0"/>
          </a:p>
          <a:p>
            <a:pPr lvl="1"/>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30</a:t>
            </a:fld>
            <a:endParaRPr lang="zh-CN" altLang="en-US" dirty="0"/>
          </a:p>
        </p:txBody>
      </p:sp>
      <p:sp>
        <p:nvSpPr>
          <p:cNvPr id="5" name="标题 4"/>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3359010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MRI</a:t>
            </a:r>
            <a:r>
              <a:rPr lang="zh-CN" altLang="en-US" dirty="0"/>
              <a:t>重建</a:t>
            </a:r>
            <a:endParaRPr lang="en-US" altLang="zh-CN" dirty="0"/>
          </a:p>
          <a:p>
            <a:pPr lvl="1"/>
            <a:r>
              <a:rPr lang="en-US" altLang="zh-CN" dirty="0">
                <a:solidFill>
                  <a:srgbClr val="FF0000"/>
                </a:solidFill>
              </a:rPr>
              <a:t>KIPI</a:t>
            </a:r>
            <a:r>
              <a:rPr lang="zh-CN" altLang="en-US" dirty="0">
                <a:solidFill>
                  <a:srgbClr val="FF0000"/>
                </a:solidFill>
              </a:rPr>
              <a:t>：</a:t>
            </a:r>
            <a:r>
              <a:rPr lang="en-US" altLang="zh-CN" dirty="0">
                <a:solidFill>
                  <a:srgbClr val="FF0000"/>
                </a:solidFill>
              </a:rPr>
              <a:t>10min</a:t>
            </a:r>
          </a:p>
          <a:p>
            <a:pPr lvl="1"/>
            <a:r>
              <a:rPr lang="zh-CN" altLang="en-US" dirty="0"/>
              <a:t>信号采样 </a:t>
            </a:r>
            <a:r>
              <a:rPr lang="en-US" altLang="zh-CN" dirty="0"/>
              <a:t>+</a:t>
            </a:r>
            <a:r>
              <a:rPr lang="zh-CN" altLang="en-US" dirty="0"/>
              <a:t> 奈奎斯特采样定律</a:t>
            </a:r>
            <a:r>
              <a:rPr lang="en-US" altLang="zh-CN" dirty="0"/>
              <a:t>:</a:t>
            </a:r>
            <a:r>
              <a:rPr lang="zh-CN" altLang="en-US" dirty="0"/>
              <a:t> </a:t>
            </a:r>
            <a:r>
              <a:rPr lang="en-US" altLang="zh-CN" dirty="0"/>
              <a:t>5min</a:t>
            </a:r>
          </a:p>
          <a:p>
            <a:pPr lvl="1"/>
            <a:r>
              <a:rPr lang="zh-CN" altLang="en-US" dirty="0"/>
              <a:t>压缩感知</a:t>
            </a:r>
            <a:r>
              <a:rPr lang="en-US" altLang="zh-CN" dirty="0"/>
              <a:t>:</a:t>
            </a:r>
            <a:r>
              <a:rPr lang="zh-CN" altLang="en-US" dirty="0"/>
              <a:t> </a:t>
            </a:r>
            <a:r>
              <a:rPr lang="en-US" altLang="zh-CN" dirty="0"/>
              <a:t>10min</a:t>
            </a:r>
          </a:p>
          <a:p>
            <a:pPr lvl="1"/>
            <a:r>
              <a:rPr lang="zh-CN" altLang="en-US" dirty="0"/>
              <a:t>小波变换</a:t>
            </a:r>
            <a:r>
              <a:rPr lang="en-US" altLang="zh-CN" dirty="0"/>
              <a:t>:</a:t>
            </a:r>
            <a:r>
              <a:rPr lang="zh-CN" altLang="en-US" dirty="0"/>
              <a:t> </a:t>
            </a:r>
            <a:r>
              <a:rPr lang="en-US" altLang="zh-CN" dirty="0"/>
              <a:t>10min</a:t>
            </a:r>
          </a:p>
          <a:p>
            <a:pPr lvl="1"/>
            <a:r>
              <a:rPr lang="zh-CN" altLang="en-US" dirty="0"/>
              <a:t>基于稀疏小波的并行重建方法</a:t>
            </a:r>
            <a:r>
              <a:rPr lang="en-US" altLang="zh-CN" dirty="0"/>
              <a:t>:15min</a:t>
            </a:r>
          </a:p>
          <a:p>
            <a:pPr lvl="1"/>
            <a:r>
              <a:rPr lang="zh-CN" altLang="en-US" dirty="0"/>
              <a:t>代码：</a:t>
            </a:r>
            <a:r>
              <a:rPr lang="en-US" altLang="zh-CN" dirty="0"/>
              <a:t>10min</a:t>
            </a:r>
          </a:p>
          <a:p>
            <a:endParaRPr lang="en-US" altLang="zh-CN" dirty="0"/>
          </a:p>
          <a:p>
            <a:pPr lvl="1"/>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31</a:t>
            </a:fld>
            <a:endParaRPr lang="zh-CN" altLang="en-US" dirty="0"/>
          </a:p>
        </p:txBody>
      </p:sp>
      <p:sp>
        <p:nvSpPr>
          <p:cNvPr id="5" name="标题 4"/>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1707218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C334AE-7468-932D-61CF-B06DBBFBD9DF}"/>
              </a:ext>
            </a:extLst>
          </p:cNvPr>
          <p:cNvSpPr>
            <a:spLocks noGrp="1"/>
          </p:cNvSpPr>
          <p:nvPr>
            <p:ph idx="1"/>
          </p:nvPr>
        </p:nvSpPr>
        <p:spPr>
          <a:xfrm>
            <a:off x="1447800" y="3157537"/>
            <a:ext cx="6654800" cy="542925"/>
          </a:xfrm>
        </p:spPr>
        <p:txBody>
          <a:bodyPr/>
          <a:lstStyle/>
          <a:p>
            <a:pPr marL="0" indent="0" algn="ctr">
              <a:buNone/>
            </a:pPr>
            <a:r>
              <a:rPr kumimoji="1" lang="zh-CN" altLang="en-US" sz="3200" dirty="0"/>
              <a:t>结合</a:t>
            </a:r>
            <a:r>
              <a:rPr kumimoji="1" lang="en-US" altLang="zh-CN" sz="3200" dirty="0"/>
              <a:t>k</a:t>
            </a:r>
            <a:r>
              <a:rPr kumimoji="1" lang="zh-CN" altLang="en-US" sz="3200" dirty="0"/>
              <a:t>空间和图像空间并行成像方法（</a:t>
            </a:r>
            <a:r>
              <a:rPr kumimoji="1" lang="en-US" altLang="zh-CN" sz="3200" dirty="0"/>
              <a:t>KIPI</a:t>
            </a:r>
            <a:r>
              <a:rPr kumimoji="1" lang="zh-CN" altLang="en-US" sz="3200" dirty="0"/>
              <a:t>）</a:t>
            </a:r>
          </a:p>
        </p:txBody>
      </p:sp>
      <p:sp>
        <p:nvSpPr>
          <p:cNvPr id="4" name="灯片编号占位符 3">
            <a:extLst>
              <a:ext uri="{FF2B5EF4-FFF2-40B4-BE49-F238E27FC236}">
                <a16:creationId xmlns:a16="http://schemas.microsoft.com/office/drawing/2014/main" id="{DD6D4067-1203-A12F-EC72-B7B42C670038}"/>
              </a:ext>
            </a:extLst>
          </p:cNvPr>
          <p:cNvSpPr>
            <a:spLocks noGrp="1"/>
          </p:cNvSpPr>
          <p:nvPr>
            <p:ph type="sldNum" sz="quarter" idx="4"/>
          </p:nvPr>
        </p:nvSpPr>
        <p:spPr/>
        <p:txBody>
          <a:bodyPr/>
          <a:lstStyle/>
          <a:p>
            <a:fld id="{2DA208CA-87DC-4215-820F-FC39CE0A3630}" type="slidenum">
              <a:rPr lang="zh-CN" altLang="en-US" smtClean="0"/>
              <a:pPr/>
              <a:t>32</a:t>
            </a:fld>
            <a:endParaRPr lang="zh-CN" altLang="en-US" dirty="0"/>
          </a:p>
        </p:txBody>
      </p:sp>
    </p:spTree>
    <p:extLst>
      <p:ext uri="{BB962C8B-B14F-4D97-AF65-F5344CB8AC3E}">
        <p14:creationId xmlns:p14="http://schemas.microsoft.com/office/powerpoint/2010/main" val="17504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14BB9-1623-D568-A792-63C10D0E2DF5}"/>
              </a:ext>
            </a:extLst>
          </p:cNvPr>
          <p:cNvSpPr>
            <a:spLocks noGrp="1"/>
          </p:cNvSpPr>
          <p:nvPr>
            <p:ph type="title"/>
          </p:nvPr>
        </p:nvSpPr>
        <p:spPr/>
        <p:txBody>
          <a:bodyPr/>
          <a:lstStyle/>
          <a:p>
            <a:r>
              <a:rPr kumimoji="1" lang="zh-CN" altLang="en-US" sz="2400" dirty="0"/>
              <a:t>结合</a:t>
            </a:r>
            <a:r>
              <a:rPr kumimoji="1" lang="en-US" altLang="zh-CN" sz="2400" dirty="0"/>
              <a:t>k</a:t>
            </a:r>
            <a:r>
              <a:rPr kumimoji="1" lang="zh-CN" altLang="en-US" sz="2400" dirty="0"/>
              <a:t>空间和图像空间并行成像方法（</a:t>
            </a:r>
            <a:r>
              <a:rPr kumimoji="1" lang="en-US" altLang="zh-CN" sz="2400" dirty="0"/>
              <a:t>KIPI</a:t>
            </a:r>
            <a:r>
              <a:rPr kumimoji="1" lang="zh-CN" altLang="en-US" sz="2400" dirty="0"/>
              <a:t>）</a:t>
            </a:r>
            <a:endParaRPr kumimoji="1" lang="en-US" altLang="zh-CN" sz="2400" dirty="0"/>
          </a:p>
        </p:txBody>
      </p:sp>
      <p:sp>
        <p:nvSpPr>
          <p:cNvPr id="4" name="灯片编号占位符 3">
            <a:extLst>
              <a:ext uri="{FF2B5EF4-FFF2-40B4-BE49-F238E27FC236}">
                <a16:creationId xmlns:a16="http://schemas.microsoft.com/office/drawing/2014/main" id="{D19F94A9-808F-68E6-6EFA-7EC2D57807E8}"/>
              </a:ext>
            </a:extLst>
          </p:cNvPr>
          <p:cNvSpPr>
            <a:spLocks noGrp="1"/>
          </p:cNvSpPr>
          <p:nvPr>
            <p:ph type="sldNum" sz="quarter" idx="4"/>
          </p:nvPr>
        </p:nvSpPr>
        <p:spPr/>
        <p:txBody>
          <a:bodyPr/>
          <a:lstStyle/>
          <a:p>
            <a:fld id="{2DA208CA-87DC-4215-820F-FC39CE0A3630}" type="slidenum">
              <a:rPr lang="zh-CN" altLang="en-US" smtClean="0"/>
              <a:pPr/>
              <a:t>33</a:t>
            </a:fld>
            <a:endParaRPr lang="zh-CN" altLang="en-US" dirty="0"/>
          </a:p>
        </p:txBody>
      </p:sp>
      <p:sp>
        <p:nvSpPr>
          <p:cNvPr id="7" name="内容占位符 2">
            <a:extLst>
              <a:ext uri="{FF2B5EF4-FFF2-40B4-BE49-F238E27FC236}">
                <a16:creationId xmlns:a16="http://schemas.microsoft.com/office/drawing/2014/main" id="{E3CD46AA-6F7A-824A-D1F9-2EC528EC7893}"/>
              </a:ext>
            </a:extLst>
          </p:cNvPr>
          <p:cNvSpPr>
            <a:spLocks noGrp="1"/>
          </p:cNvSpPr>
          <p:nvPr>
            <p:ph idx="1"/>
          </p:nvPr>
        </p:nvSpPr>
        <p:spPr>
          <a:xfrm>
            <a:off x="431800" y="1066800"/>
            <a:ext cx="8229600" cy="5410200"/>
          </a:xfrm>
        </p:spPr>
        <p:txBody>
          <a:bodyPr/>
          <a:lstStyle/>
          <a:p>
            <a:r>
              <a:rPr lang="zh-CN" altLang="en-US" dirty="0"/>
              <a:t>理论：多回波磁共振扫描序列</a:t>
            </a:r>
            <a:endParaRPr lang="en-US" altLang="zh-CN" dirty="0"/>
          </a:p>
          <a:p>
            <a:pPr lvl="1"/>
            <a:r>
              <a:rPr lang="zh-CN" altLang="en-US" dirty="0"/>
              <a:t>缺点</a:t>
            </a:r>
            <a:r>
              <a:rPr lang="en-US" altLang="zh-CN" dirty="0"/>
              <a:t>1</a:t>
            </a:r>
            <a:r>
              <a:rPr lang="zh-CN" altLang="en-US" dirty="0"/>
              <a:t>：</a:t>
            </a:r>
            <a:r>
              <a:rPr lang="en-US" altLang="zh-CN" dirty="0"/>
              <a:t>T2</a:t>
            </a:r>
            <a:r>
              <a:rPr lang="zh-CN" altLang="en-US" dirty="0"/>
              <a:t> </a:t>
            </a:r>
            <a:r>
              <a:rPr lang="en-US" altLang="zh-CN" dirty="0"/>
              <a:t>Blurring</a:t>
            </a:r>
          </a:p>
        </p:txBody>
      </p:sp>
      <p:sp>
        <p:nvSpPr>
          <p:cNvPr id="18" name="文本框 17">
            <a:extLst>
              <a:ext uri="{FF2B5EF4-FFF2-40B4-BE49-F238E27FC236}">
                <a16:creationId xmlns:a16="http://schemas.microsoft.com/office/drawing/2014/main" id="{BADBE4FD-AC4A-1684-B83A-62B1DA7D2601}"/>
              </a:ext>
            </a:extLst>
          </p:cNvPr>
          <p:cNvSpPr txBox="1"/>
          <p:nvPr/>
        </p:nvSpPr>
        <p:spPr>
          <a:xfrm>
            <a:off x="1023177" y="6453812"/>
            <a:ext cx="7046846" cy="461665"/>
          </a:xfrm>
          <a:prstGeom prst="rect">
            <a:avLst/>
          </a:prstGeom>
          <a:noFill/>
        </p:spPr>
        <p:txBody>
          <a:bodyPr wrap="square">
            <a:spAutoFit/>
          </a:bodyPr>
          <a:lstStyle/>
          <a:p>
            <a:r>
              <a:rPr lang="en" altLang="zh-CN" sz="1200" b="0" i="0" dirty="0">
                <a:solidFill>
                  <a:srgbClr val="222222"/>
                </a:solidFill>
                <a:effectLst/>
                <a:latin typeface="Times New Roman" panose="02020603050405020304" pitchFamily="18" charset="0"/>
                <a:cs typeface="Times New Roman" panose="02020603050405020304" pitchFamily="18" charset="0"/>
              </a:rPr>
              <a:t>Zu T, </a:t>
            </a:r>
            <a:r>
              <a:rPr lang="en-US" altLang="zh-CN" sz="1200" dirty="0">
                <a:solidFill>
                  <a:srgbClr val="222222"/>
                </a:solidFill>
                <a:latin typeface="Times New Roman" panose="02020603050405020304" pitchFamily="18" charset="0"/>
                <a:cs typeface="Times New Roman" panose="02020603050405020304" pitchFamily="18" charset="0"/>
              </a:rPr>
              <a:t>...,</a:t>
            </a:r>
            <a:r>
              <a:rPr lang="en" altLang="zh-CN" sz="1200" b="0" i="0" dirty="0">
                <a:solidFill>
                  <a:srgbClr val="222222"/>
                </a:solidFill>
                <a:effectLst/>
                <a:latin typeface="Times New Roman" panose="02020603050405020304" pitchFamily="18" charset="0"/>
                <a:cs typeface="Times New Roman" panose="02020603050405020304" pitchFamily="18" charset="0"/>
              </a:rPr>
              <a:t> Joint K‐space and Image‐space Parallel Imaging (KIPI) for accelerated chemical exchange saturation transfer acquisition. Magnetic Resonance in Medicine, 2023</a:t>
            </a:r>
            <a:endParaRPr lang="zh-CN" altLang="en-US" sz="1200" dirty="0">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DCF5A0ED-2869-EED3-2545-4EB320F4055F}"/>
              </a:ext>
            </a:extLst>
          </p:cNvPr>
          <p:cNvPicPr>
            <a:picLocks noChangeAspect="1"/>
          </p:cNvPicPr>
          <p:nvPr/>
        </p:nvPicPr>
        <p:blipFill>
          <a:blip r:embed="rId3"/>
          <a:stretch>
            <a:fillRect/>
          </a:stretch>
        </p:blipFill>
        <p:spPr>
          <a:xfrm>
            <a:off x="957521" y="2353270"/>
            <a:ext cx="3049392" cy="3200400"/>
          </a:xfrm>
          <a:prstGeom prst="rect">
            <a:avLst/>
          </a:prstGeom>
        </p:spPr>
      </p:pic>
      <p:pic>
        <p:nvPicPr>
          <p:cNvPr id="20" name="图片 19">
            <a:extLst>
              <a:ext uri="{FF2B5EF4-FFF2-40B4-BE49-F238E27FC236}">
                <a16:creationId xmlns:a16="http://schemas.microsoft.com/office/drawing/2014/main" id="{0BBBA83A-82A6-292D-44AA-64A79F05EC0F}"/>
              </a:ext>
            </a:extLst>
          </p:cNvPr>
          <p:cNvPicPr>
            <a:picLocks noChangeAspect="1"/>
          </p:cNvPicPr>
          <p:nvPr/>
        </p:nvPicPr>
        <p:blipFill>
          <a:blip r:embed="rId4"/>
          <a:stretch>
            <a:fillRect/>
          </a:stretch>
        </p:blipFill>
        <p:spPr>
          <a:xfrm>
            <a:off x="5334000" y="2353270"/>
            <a:ext cx="3168713" cy="3200400"/>
          </a:xfrm>
          <a:prstGeom prst="rect">
            <a:avLst/>
          </a:prstGeom>
        </p:spPr>
      </p:pic>
      <p:cxnSp>
        <p:nvCxnSpPr>
          <p:cNvPr id="22" name="直线箭头连接符 21">
            <a:extLst>
              <a:ext uri="{FF2B5EF4-FFF2-40B4-BE49-F238E27FC236}">
                <a16:creationId xmlns:a16="http://schemas.microsoft.com/office/drawing/2014/main" id="{00BA4A27-66C6-6340-BFE9-1632DE88A612}"/>
              </a:ext>
            </a:extLst>
          </p:cNvPr>
          <p:cNvCxnSpPr/>
          <p:nvPr/>
        </p:nvCxnSpPr>
        <p:spPr bwMode="auto">
          <a:xfrm flipV="1">
            <a:off x="1524000" y="2895600"/>
            <a:ext cx="3810000" cy="381000"/>
          </a:xfrm>
          <a:prstGeom prst="straightConnector1">
            <a:avLst/>
          </a:prstGeom>
          <a:solidFill>
            <a:srgbClr val="DDDDDD"/>
          </a:solidFill>
          <a:ln w="15875" cap="flat" cmpd="sng" algn="ctr">
            <a:solidFill>
              <a:srgbClr val="922706"/>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线箭头连接符 22">
            <a:extLst>
              <a:ext uri="{FF2B5EF4-FFF2-40B4-BE49-F238E27FC236}">
                <a16:creationId xmlns:a16="http://schemas.microsoft.com/office/drawing/2014/main" id="{1EA793E4-D064-A0F2-4B30-A6F55F6D8FB5}"/>
              </a:ext>
            </a:extLst>
          </p:cNvPr>
          <p:cNvCxnSpPr/>
          <p:nvPr/>
        </p:nvCxnSpPr>
        <p:spPr bwMode="auto">
          <a:xfrm flipV="1">
            <a:off x="1981200" y="3394628"/>
            <a:ext cx="3327400" cy="236793"/>
          </a:xfrm>
          <a:prstGeom prst="straightConnector1">
            <a:avLst/>
          </a:prstGeom>
          <a:solidFill>
            <a:srgbClr val="DDDDDD"/>
          </a:solidFill>
          <a:ln w="15875" cap="flat" cmpd="sng" algn="ctr">
            <a:solidFill>
              <a:srgbClr val="922706"/>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17461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14BB9-1623-D568-A792-63C10D0E2DF5}"/>
              </a:ext>
            </a:extLst>
          </p:cNvPr>
          <p:cNvSpPr>
            <a:spLocks noGrp="1"/>
          </p:cNvSpPr>
          <p:nvPr>
            <p:ph type="title"/>
          </p:nvPr>
        </p:nvSpPr>
        <p:spPr/>
        <p:txBody>
          <a:bodyPr/>
          <a:lstStyle/>
          <a:p>
            <a:r>
              <a:rPr kumimoji="1" lang="zh-CN" altLang="en-US" sz="2400" dirty="0"/>
              <a:t>结合</a:t>
            </a:r>
            <a:r>
              <a:rPr kumimoji="1" lang="en-US" altLang="zh-CN" sz="2400" dirty="0"/>
              <a:t>k</a:t>
            </a:r>
            <a:r>
              <a:rPr kumimoji="1" lang="zh-CN" altLang="en-US" sz="2400" dirty="0"/>
              <a:t>空间和图像空间并行成像方法（</a:t>
            </a:r>
            <a:r>
              <a:rPr kumimoji="1" lang="en-US" altLang="zh-CN" sz="2400" dirty="0"/>
              <a:t>KIPI</a:t>
            </a:r>
            <a:r>
              <a:rPr kumimoji="1" lang="zh-CN" altLang="en-US" sz="2400" dirty="0"/>
              <a:t>）</a:t>
            </a:r>
            <a:endParaRPr kumimoji="1" lang="en-US" altLang="zh-CN" sz="2400" dirty="0"/>
          </a:p>
        </p:txBody>
      </p:sp>
      <p:sp>
        <p:nvSpPr>
          <p:cNvPr id="4" name="灯片编号占位符 3">
            <a:extLst>
              <a:ext uri="{FF2B5EF4-FFF2-40B4-BE49-F238E27FC236}">
                <a16:creationId xmlns:a16="http://schemas.microsoft.com/office/drawing/2014/main" id="{D19F94A9-808F-68E6-6EFA-7EC2D57807E8}"/>
              </a:ext>
            </a:extLst>
          </p:cNvPr>
          <p:cNvSpPr>
            <a:spLocks noGrp="1"/>
          </p:cNvSpPr>
          <p:nvPr>
            <p:ph type="sldNum" sz="quarter" idx="4"/>
          </p:nvPr>
        </p:nvSpPr>
        <p:spPr/>
        <p:txBody>
          <a:bodyPr/>
          <a:lstStyle/>
          <a:p>
            <a:fld id="{2DA208CA-87DC-4215-820F-FC39CE0A3630}" type="slidenum">
              <a:rPr lang="zh-CN" altLang="en-US" smtClean="0"/>
              <a:pPr/>
              <a:t>34</a:t>
            </a:fld>
            <a:endParaRPr lang="zh-CN" altLang="en-US" dirty="0"/>
          </a:p>
        </p:txBody>
      </p:sp>
      <p:sp>
        <p:nvSpPr>
          <p:cNvPr id="7" name="内容占位符 2">
            <a:extLst>
              <a:ext uri="{FF2B5EF4-FFF2-40B4-BE49-F238E27FC236}">
                <a16:creationId xmlns:a16="http://schemas.microsoft.com/office/drawing/2014/main" id="{E3CD46AA-6F7A-824A-D1F9-2EC528EC7893}"/>
              </a:ext>
            </a:extLst>
          </p:cNvPr>
          <p:cNvSpPr>
            <a:spLocks noGrp="1"/>
          </p:cNvSpPr>
          <p:nvPr>
            <p:ph idx="1"/>
          </p:nvPr>
        </p:nvSpPr>
        <p:spPr>
          <a:xfrm>
            <a:off x="431800" y="1066800"/>
            <a:ext cx="8229600" cy="5410200"/>
          </a:xfrm>
        </p:spPr>
        <p:txBody>
          <a:bodyPr/>
          <a:lstStyle/>
          <a:p>
            <a:r>
              <a:rPr lang="zh-CN" altLang="en-US" dirty="0"/>
              <a:t>缺点</a:t>
            </a:r>
            <a:r>
              <a:rPr lang="en-US" altLang="zh-CN" dirty="0"/>
              <a:t>2</a:t>
            </a:r>
            <a:r>
              <a:rPr lang="zh-CN" altLang="en-US" dirty="0"/>
              <a:t>：</a:t>
            </a:r>
            <a:r>
              <a:rPr lang="en-US" altLang="zh-CN" dirty="0"/>
              <a:t>Signal</a:t>
            </a:r>
            <a:r>
              <a:rPr lang="zh-CN" altLang="en-US" dirty="0"/>
              <a:t> </a:t>
            </a:r>
            <a:r>
              <a:rPr lang="en-US" altLang="zh-CN" dirty="0"/>
              <a:t>leakage</a:t>
            </a:r>
          </a:p>
          <a:p>
            <a:endParaRPr lang="en-US" altLang="zh-CN" dirty="0"/>
          </a:p>
        </p:txBody>
      </p:sp>
      <p:pic>
        <p:nvPicPr>
          <p:cNvPr id="5" name="图片 4">
            <a:extLst>
              <a:ext uri="{FF2B5EF4-FFF2-40B4-BE49-F238E27FC236}">
                <a16:creationId xmlns:a16="http://schemas.microsoft.com/office/drawing/2014/main" id="{FAE604ED-D44E-2537-692A-E4C168C644D8}"/>
              </a:ext>
            </a:extLst>
          </p:cNvPr>
          <p:cNvPicPr>
            <a:picLocks noChangeAspect="1"/>
          </p:cNvPicPr>
          <p:nvPr/>
        </p:nvPicPr>
        <p:blipFill>
          <a:blip r:embed="rId3"/>
          <a:stretch>
            <a:fillRect/>
          </a:stretch>
        </p:blipFill>
        <p:spPr>
          <a:xfrm>
            <a:off x="1153688" y="1654560"/>
            <a:ext cx="5042170" cy="1524000"/>
          </a:xfrm>
          <a:prstGeom prst="rect">
            <a:avLst/>
          </a:prstGeom>
        </p:spPr>
      </p:pic>
      <p:pic>
        <p:nvPicPr>
          <p:cNvPr id="10" name="图片 9">
            <a:extLst>
              <a:ext uri="{FF2B5EF4-FFF2-40B4-BE49-F238E27FC236}">
                <a16:creationId xmlns:a16="http://schemas.microsoft.com/office/drawing/2014/main" id="{ACEEE317-1517-1F05-D9EC-D83B04E7DFDF}"/>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50000"/>
          <a:stretch/>
        </p:blipFill>
        <p:spPr>
          <a:xfrm>
            <a:off x="2667000" y="4723899"/>
            <a:ext cx="1529974" cy="1546427"/>
          </a:xfrm>
          <a:prstGeom prst="rect">
            <a:avLst/>
          </a:prstGeom>
        </p:spPr>
      </p:pic>
      <p:pic>
        <p:nvPicPr>
          <p:cNvPr id="11" name="图片 10">
            <a:extLst>
              <a:ext uri="{FF2B5EF4-FFF2-40B4-BE49-F238E27FC236}">
                <a16:creationId xmlns:a16="http://schemas.microsoft.com/office/drawing/2014/main" id="{56C93E90-4A3F-6E13-37F8-C47DB8A2D1B8}"/>
              </a:ext>
            </a:extLst>
          </p:cNvPr>
          <p:cNvPicPr>
            <a:picLocks noChangeAspect="1"/>
          </p:cNvPicPr>
          <p:nvPr/>
        </p:nvPicPr>
        <p:blipFill rotWithShape="1">
          <a:blip r:embed="rId4">
            <a:extLst>
              <a:ext uri="{28A0092B-C50C-407E-A947-70E740481C1C}">
                <a14:useLocalDpi xmlns:a14="http://schemas.microsoft.com/office/drawing/2010/main" val="0"/>
              </a:ext>
            </a:extLst>
          </a:blip>
          <a:srcRect r="51613" b="49930"/>
          <a:stretch/>
        </p:blipFill>
        <p:spPr>
          <a:xfrm>
            <a:off x="1147714" y="3178560"/>
            <a:ext cx="1529974" cy="1600200"/>
          </a:xfrm>
          <a:prstGeom prst="rect">
            <a:avLst/>
          </a:prstGeom>
        </p:spPr>
      </p:pic>
      <p:pic>
        <p:nvPicPr>
          <p:cNvPr id="12" name="图片 11">
            <a:extLst>
              <a:ext uri="{FF2B5EF4-FFF2-40B4-BE49-F238E27FC236}">
                <a16:creationId xmlns:a16="http://schemas.microsoft.com/office/drawing/2014/main" id="{1E66155D-BF7E-5B0B-54A5-F1091105EC19}"/>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b="50000"/>
          <a:stretch/>
        </p:blipFill>
        <p:spPr>
          <a:xfrm>
            <a:off x="1147713" y="4743325"/>
            <a:ext cx="1529975" cy="1546425"/>
          </a:xfrm>
          <a:prstGeom prst="rect">
            <a:avLst/>
          </a:prstGeom>
        </p:spPr>
      </p:pic>
      <p:pic>
        <p:nvPicPr>
          <p:cNvPr id="13" name="图片 12">
            <a:extLst>
              <a:ext uri="{FF2B5EF4-FFF2-40B4-BE49-F238E27FC236}">
                <a16:creationId xmlns:a16="http://schemas.microsoft.com/office/drawing/2014/main" id="{C4D33CA5-2D49-8580-901A-A8A58332B8DD}"/>
              </a:ext>
            </a:extLst>
          </p:cNvPr>
          <p:cNvPicPr>
            <a:picLocks noChangeAspect="1"/>
          </p:cNvPicPr>
          <p:nvPr/>
        </p:nvPicPr>
        <p:blipFill rotWithShape="1">
          <a:blip r:embed="rId4">
            <a:extLst>
              <a:ext uri="{28A0092B-C50C-407E-A947-70E740481C1C}">
                <a14:useLocalDpi xmlns:a14="http://schemas.microsoft.com/office/drawing/2010/main" val="0"/>
              </a:ext>
            </a:extLst>
          </a:blip>
          <a:srcRect t="50000" r="50000"/>
          <a:stretch/>
        </p:blipFill>
        <p:spPr>
          <a:xfrm>
            <a:off x="2655500" y="3179331"/>
            <a:ext cx="1529974" cy="1546427"/>
          </a:xfrm>
          <a:prstGeom prst="rect">
            <a:avLst/>
          </a:prstGeom>
        </p:spPr>
      </p:pic>
      <p:sp>
        <p:nvSpPr>
          <p:cNvPr id="14" name="文本框 13">
            <a:extLst>
              <a:ext uri="{FF2B5EF4-FFF2-40B4-BE49-F238E27FC236}">
                <a16:creationId xmlns:a16="http://schemas.microsoft.com/office/drawing/2014/main" id="{C8DC28A7-7C7A-66B0-9560-123E74BC248D}"/>
              </a:ext>
            </a:extLst>
          </p:cNvPr>
          <p:cNvSpPr txBox="1"/>
          <p:nvPr/>
        </p:nvSpPr>
        <p:spPr>
          <a:xfrm>
            <a:off x="4862848" y="3673860"/>
            <a:ext cx="2821268" cy="1015663"/>
          </a:xfrm>
          <a:prstGeom prst="rect">
            <a:avLst/>
          </a:prstGeom>
          <a:noFill/>
        </p:spPr>
        <p:txBody>
          <a:bodyPr wrap="square" rtlCol="0">
            <a:spAutoFit/>
          </a:bodyPr>
          <a:lstStyle/>
          <a:p>
            <a:r>
              <a:rPr kumimoji="1" lang="zh-CN" altLang="en-US" sz="2000" dirty="0">
                <a:latin typeface="KaiTi" panose="02010609060101010101" pitchFamily="49" charset="-122"/>
                <a:ea typeface="KaiTi" panose="02010609060101010101" pitchFamily="49" charset="-122"/>
              </a:rPr>
              <a:t>信号泄露导致背景区域存在信号，线圈敏感度估计时候发生错误估计。</a:t>
            </a:r>
          </a:p>
        </p:txBody>
      </p:sp>
      <p:pic>
        <p:nvPicPr>
          <p:cNvPr id="16" name="图片 15">
            <a:extLst>
              <a:ext uri="{FF2B5EF4-FFF2-40B4-BE49-F238E27FC236}">
                <a16:creationId xmlns:a16="http://schemas.microsoft.com/office/drawing/2014/main" id="{702754EC-27C6-791F-C759-AD396CB90A9D}"/>
              </a:ext>
            </a:extLst>
          </p:cNvPr>
          <p:cNvPicPr>
            <a:picLocks noChangeAspect="1"/>
          </p:cNvPicPr>
          <p:nvPr/>
        </p:nvPicPr>
        <p:blipFill rotWithShape="1">
          <a:blip r:embed="rId5">
            <a:extLst>
              <a:ext uri="{28A0092B-C50C-407E-A947-70E740481C1C}">
                <a14:useLocalDpi xmlns:a14="http://schemas.microsoft.com/office/drawing/2010/main" val="0"/>
              </a:ext>
            </a:extLst>
          </a:blip>
          <a:srcRect l="4330"/>
          <a:stretch/>
        </p:blipFill>
        <p:spPr>
          <a:xfrm>
            <a:off x="6218853" y="1654560"/>
            <a:ext cx="1543050" cy="1524000"/>
          </a:xfrm>
          <a:prstGeom prst="rect">
            <a:avLst/>
          </a:prstGeom>
        </p:spPr>
      </p:pic>
      <p:sp>
        <p:nvSpPr>
          <p:cNvPr id="18" name="文本框 17">
            <a:extLst>
              <a:ext uri="{FF2B5EF4-FFF2-40B4-BE49-F238E27FC236}">
                <a16:creationId xmlns:a16="http://schemas.microsoft.com/office/drawing/2014/main" id="{BADBE4FD-AC4A-1684-B83A-62B1DA7D2601}"/>
              </a:ext>
            </a:extLst>
          </p:cNvPr>
          <p:cNvSpPr txBox="1"/>
          <p:nvPr/>
        </p:nvSpPr>
        <p:spPr>
          <a:xfrm>
            <a:off x="1023177" y="6453812"/>
            <a:ext cx="7046846" cy="461665"/>
          </a:xfrm>
          <a:prstGeom prst="rect">
            <a:avLst/>
          </a:prstGeom>
          <a:noFill/>
        </p:spPr>
        <p:txBody>
          <a:bodyPr wrap="square">
            <a:spAutoFit/>
          </a:bodyPr>
          <a:lstStyle/>
          <a:p>
            <a:r>
              <a:rPr lang="en" altLang="zh-CN" sz="1200" b="0" i="0" dirty="0">
                <a:solidFill>
                  <a:srgbClr val="222222"/>
                </a:solidFill>
                <a:effectLst/>
                <a:latin typeface="Times New Roman" panose="02020603050405020304" pitchFamily="18" charset="0"/>
                <a:cs typeface="Times New Roman" panose="02020603050405020304" pitchFamily="18" charset="0"/>
              </a:rPr>
              <a:t>Zu T, </a:t>
            </a:r>
            <a:r>
              <a:rPr lang="en-US" altLang="zh-CN" sz="1200" dirty="0">
                <a:solidFill>
                  <a:srgbClr val="222222"/>
                </a:solidFill>
                <a:latin typeface="Times New Roman" panose="02020603050405020304" pitchFamily="18" charset="0"/>
                <a:cs typeface="Times New Roman" panose="02020603050405020304" pitchFamily="18" charset="0"/>
              </a:rPr>
              <a:t>...,</a:t>
            </a:r>
            <a:r>
              <a:rPr lang="en" altLang="zh-CN" sz="1200" b="0" i="0" dirty="0">
                <a:solidFill>
                  <a:srgbClr val="222222"/>
                </a:solidFill>
                <a:effectLst/>
                <a:latin typeface="Times New Roman" panose="02020603050405020304" pitchFamily="18" charset="0"/>
                <a:cs typeface="Times New Roman" panose="02020603050405020304" pitchFamily="18" charset="0"/>
              </a:rPr>
              <a:t> Joint K‐space and Image‐space Parallel Imaging (KIPI) for accelerated chemical exchange saturation transfer acquisition. Magnetic Resonance in Medicine, 2023</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9601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14BB9-1623-D568-A792-63C10D0E2DF5}"/>
              </a:ext>
            </a:extLst>
          </p:cNvPr>
          <p:cNvSpPr>
            <a:spLocks noGrp="1"/>
          </p:cNvSpPr>
          <p:nvPr>
            <p:ph type="title"/>
          </p:nvPr>
        </p:nvSpPr>
        <p:spPr/>
        <p:txBody>
          <a:bodyPr/>
          <a:lstStyle/>
          <a:p>
            <a:r>
              <a:rPr kumimoji="1" lang="zh-CN" altLang="en-US" sz="2400" dirty="0"/>
              <a:t>结合</a:t>
            </a:r>
            <a:r>
              <a:rPr kumimoji="1" lang="en-US" altLang="zh-CN" sz="2400" dirty="0"/>
              <a:t>k</a:t>
            </a:r>
            <a:r>
              <a:rPr kumimoji="1" lang="zh-CN" altLang="en-US" sz="2400" dirty="0"/>
              <a:t>空间和图像空间并行成像方法（</a:t>
            </a:r>
            <a:r>
              <a:rPr kumimoji="1" lang="en-US" altLang="zh-CN" sz="2400" dirty="0"/>
              <a:t>KIPI</a:t>
            </a:r>
            <a:r>
              <a:rPr kumimoji="1" lang="zh-CN" altLang="en-US" sz="2400" dirty="0"/>
              <a:t>）</a:t>
            </a:r>
            <a:endParaRPr kumimoji="1" lang="en-US" altLang="zh-CN" sz="2400" dirty="0"/>
          </a:p>
        </p:txBody>
      </p:sp>
      <p:sp>
        <p:nvSpPr>
          <p:cNvPr id="4" name="灯片编号占位符 3">
            <a:extLst>
              <a:ext uri="{FF2B5EF4-FFF2-40B4-BE49-F238E27FC236}">
                <a16:creationId xmlns:a16="http://schemas.microsoft.com/office/drawing/2014/main" id="{D19F94A9-808F-68E6-6EFA-7EC2D57807E8}"/>
              </a:ext>
            </a:extLst>
          </p:cNvPr>
          <p:cNvSpPr>
            <a:spLocks noGrp="1"/>
          </p:cNvSpPr>
          <p:nvPr>
            <p:ph type="sldNum" sz="quarter" idx="4"/>
          </p:nvPr>
        </p:nvSpPr>
        <p:spPr/>
        <p:txBody>
          <a:bodyPr/>
          <a:lstStyle/>
          <a:p>
            <a:fld id="{2DA208CA-87DC-4215-820F-FC39CE0A3630}" type="slidenum">
              <a:rPr lang="zh-CN" altLang="en-US" smtClean="0"/>
              <a:pPr/>
              <a:t>35</a:t>
            </a:fld>
            <a:endParaRPr lang="zh-CN" altLang="en-US" dirty="0"/>
          </a:p>
        </p:txBody>
      </p:sp>
      <p:sp>
        <p:nvSpPr>
          <p:cNvPr id="7" name="内容占位符 2">
            <a:extLst>
              <a:ext uri="{FF2B5EF4-FFF2-40B4-BE49-F238E27FC236}">
                <a16:creationId xmlns:a16="http://schemas.microsoft.com/office/drawing/2014/main" id="{E3CD46AA-6F7A-824A-D1F9-2EC528EC7893}"/>
              </a:ext>
            </a:extLst>
          </p:cNvPr>
          <p:cNvSpPr>
            <a:spLocks noGrp="1"/>
          </p:cNvSpPr>
          <p:nvPr>
            <p:ph idx="1"/>
          </p:nvPr>
        </p:nvSpPr>
        <p:spPr>
          <a:xfrm>
            <a:off x="431800" y="1066800"/>
            <a:ext cx="8229600" cy="5410200"/>
          </a:xfrm>
        </p:spPr>
        <p:txBody>
          <a:bodyPr/>
          <a:lstStyle/>
          <a:p>
            <a:r>
              <a:rPr lang="zh-CN" altLang="en-US" dirty="0">
                <a:solidFill>
                  <a:srgbClr val="FF0000"/>
                </a:solidFill>
              </a:rPr>
              <a:t>理论：信号泄露会损害</a:t>
            </a:r>
            <a:r>
              <a:rPr lang="en-US" altLang="zh-CN" dirty="0">
                <a:solidFill>
                  <a:srgbClr val="FF0000"/>
                </a:solidFill>
              </a:rPr>
              <a:t>SENSE</a:t>
            </a:r>
          </a:p>
        </p:txBody>
      </p:sp>
      <p:pic>
        <p:nvPicPr>
          <p:cNvPr id="11" name="图片 10">
            <a:extLst>
              <a:ext uri="{FF2B5EF4-FFF2-40B4-BE49-F238E27FC236}">
                <a16:creationId xmlns:a16="http://schemas.microsoft.com/office/drawing/2014/main" id="{56C93E90-4A3F-6E13-37F8-C47DB8A2D1B8}"/>
              </a:ext>
            </a:extLst>
          </p:cNvPr>
          <p:cNvPicPr>
            <a:picLocks noChangeAspect="1"/>
          </p:cNvPicPr>
          <p:nvPr/>
        </p:nvPicPr>
        <p:blipFill rotWithShape="1">
          <a:blip r:embed="rId3">
            <a:extLst>
              <a:ext uri="{28A0092B-C50C-407E-A947-70E740481C1C}">
                <a14:useLocalDpi xmlns:a14="http://schemas.microsoft.com/office/drawing/2010/main" val="0"/>
              </a:ext>
            </a:extLst>
          </a:blip>
          <a:srcRect l="-2" r="373" b="51038"/>
          <a:stretch/>
        </p:blipFill>
        <p:spPr>
          <a:xfrm>
            <a:off x="3920376" y="2718753"/>
            <a:ext cx="3118624" cy="1549071"/>
          </a:xfrm>
          <a:prstGeom prst="rect">
            <a:avLst/>
          </a:prstGeom>
        </p:spPr>
      </p:pic>
      <p:pic>
        <p:nvPicPr>
          <p:cNvPr id="12" name="图片 11">
            <a:extLst>
              <a:ext uri="{FF2B5EF4-FFF2-40B4-BE49-F238E27FC236}">
                <a16:creationId xmlns:a16="http://schemas.microsoft.com/office/drawing/2014/main" id="{1E66155D-BF7E-5B0B-54A5-F1091105EC19}"/>
              </a:ext>
            </a:extLst>
          </p:cNvPr>
          <p:cNvPicPr>
            <a:picLocks noChangeAspect="1"/>
          </p:cNvPicPr>
          <p:nvPr/>
        </p:nvPicPr>
        <p:blipFill rotWithShape="1">
          <a:blip r:embed="rId3">
            <a:extLst>
              <a:ext uri="{28A0092B-C50C-407E-A947-70E740481C1C}">
                <a14:useLocalDpi xmlns:a14="http://schemas.microsoft.com/office/drawing/2010/main" val="0"/>
              </a:ext>
            </a:extLst>
          </a:blip>
          <a:srcRect l="390" t="51062" b="-14"/>
          <a:stretch/>
        </p:blipFill>
        <p:spPr>
          <a:xfrm>
            <a:off x="3912942" y="4397836"/>
            <a:ext cx="3118624" cy="1549071"/>
          </a:xfrm>
          <a:prstGeom prst="rect">
            <a:avLst/>
          </a:prstGeom>
        </p:spPr>
      </p:pic>
      <p:sp>
        <p:nvSpPr>
          <p:cNvPr id="21" name="文本框 20">
            <a:extLst>
              <a:ext uri="{FF2B5EF4-FFF2-40B4-BE49-F238E27FC236}">
                <a16:creationId xmlns:a16="http://schemas.microsoft.com/office/drawing/2014/main" id="{FEAC1705-54B4-B997-7BE8-AD6FF2D67EFD}"/>
              </a:ext>
            </a:extLst>
          </p:cNvPr>
          <p:cNvSpPr txBox="1"/>
          <p:nvPr/>
        </p:nvSpPr>
        <p:spPr>
          <a:xfrm>
            <a:off x="635307" y="2778138"/>
            <a:ext cx="880370" cy="2062103"/>
          </a:xfrm>
          <a:prstGeom prst="rect">
            <a:avLst/>
          </a:prstGeom>
          <a:noFill/>
        </p:spPr>
        <p:txBody>
          <a:bodyPr wrap="none" rtlCol="0">
            <a:spAutoFit/>
          </a:bodyPr>
          <a:lstStyle/>
          <a:p>
            <a:r>
              <a:rPr kumimoji="1" lang="en-US" altLang="zh-CN" sz="1600" dirty="0">
                <a:solidFill>
                  <a:schemeClr val="accent2">
                    <a:lumMod val="60000"/>
                    <a:lumOff val="40000"/>
                  </a:schemeClr>
                </a:solidFill>
                <a:latin typeface="Times New Roman" panose="02020603050405020304" pitchFamily="18" charset="0"/>
                <a:ea typeface="KaiTi" panose="02010609060101010101" pitchFamily="49" charset="-122"/>
                <a:cs typeface="Times New Roman" panose="02020603050405020304" pitchFamily="18" charset="0"/>
              </a:rPr>
              <a:t>ETL=1</a:t>
            </a:r>
          </a:p>
          <a:p>
            <a:endParaRPr kumimoji="1" lang="en-US" altLang="zh-CN" sz="1600" dirty="0">
              <a:solidFill>
                <a:schemeClr val="accent2">
                  <a:lumMod val="60000"/>
                  <a:lumOff val="40000"/>
                </a:schemeClr>
              </a:solidFill>
              <a:latin typeface="Times New Roman" panose="02020603050405020304" pitchFamily="18" charset="0"/>
              <a:ea typeface="KaiTi" panose="02010609060101010101" pitchFamily="49" charset="-122"/>
              <a:cs typeface="Times New Roman" panose="02020603050405020304" pitchFamily="18" charset="0"/>
            </a:endParaRPr>
          </a:p>
          <a:p>
            <a:endParaRPr kumimoji="1" lang="en-US" altLang="zh-CN" sz="1600" dirty="0">
              <a:solidFill>
                <a:schemeClr val="accent2">
                  <a:lumMod val="60000"/>
                  <a:lumOff val="40000"/>
                </a:schemeClr>
              </a:solidFill>
              <a:latin typeface="Times New Roman" panose="02020603050405020304" pitchFamily="18" charset="0"/>
              <a:ea typeface="KaiTi" panose="02010609060101010101" pitchFamily="49" charset="-122"/>
              <a:cs typeface="Times New Roman" panose="02020603050405020304" pitchFamily="18" charset="0"/>
            </a:endParaRPr>
          </a:p>
          <a:p>
            <a:endParaRPr kumimoji="1" lang="en-US" altLang="zh-CN" sz="1600" dirty="0">
              <a:solidFill>
                <a:schemeClr val="accent2">
                  <a:lumMod val="60000"/>
                  <a:lumOff val="40000"/>
                </a:schemeClr>
              </a:solidFill>
              <a:latin typeface="Times New Roman" panose="02020603050405020304" pitchFamily="18" charset="0"/>
              <a:ea typeface="KaiTi" panose="02010609060101010101" pitchFamily="49" charset="-122"/>
              <a:cs typeface="Times New Roman" panose="02020603050405020304" pitchFamily="18" charset="0"/>
            </a:endParaRPr>
          </a:p>
          <a:p>
            <a:endParaRPr kumimoji="1" lang="en-US" altLang="zh-CN" sz="1600" dirty="0">
              <a:solidFill>
                <a:schemeClr val="accent2">
                  <a:lumMod val="60000"/>
                  <a:lumOff val="40000"/>
                </a:schemeClr>
              </a:solidFill>
              <a:latin typeface="Times New Roman" panose="02020603050405020304" pitchFamily="18" charset="0"/>
              <a:ea typeface="KaiTi" panose="02010609060101010101" pitchFamily="49" charset="-122"/>
              <a:cs typeface="Times New Roman" panose="02020603050405020304" pitchFamily="18" charset="0"/>
            </a:endParaRPr>
          </a:p>
          <a:p>
            <a:endParaRPr kumimoji="1" lang="en-US" altLang="zh-CN" sz="1600" dirty="0">
              <a:solidFill>
                <a:schemeClr val="accent2">
                  <a:lumMod val="60000"/>
                  <a:lumOff val="40000"/>
                </a:schemeClr>
              </a:solidFill>
              <a:latin typeface="Times New Roman" panose="02020603050405020304" pitchFamily="18" charset="0"/>
              <a:ea typeface="KaiTi" panose="02010609060101010101" pitchFamily="49" charset="-122"/>
              <a:cs typeface="Times New Roman" panose="02020603050405020304" pitchFamily="18" charset="0"/>
            </a:endParaRPr>
          </a:p>
          <a:p>
            <a:endParaRPr kumimoji="1" lang="en-US" altLang="zh-CN" sz="1600" dirty="0">
              <a:solidFill>
                <a:schemeClr val="accent2">
                  <a:lumMod val="60000"/>
                  <a:lumOff val="40000"/>
                </a:schemeClr>
              </a:solidFill>
              <a:latin typeface="Times New Roman" panose="02020603050405020304" pitchFamily="18" charset="0"/>
              <a:ea typeface="KaiTi" panose="02010609060101010101" pitchFamily="49" charset="-122"/>
              <a:cs typeface="Times New Roman" panose="02020603050405020304" pitchFamily="18" charset="0"/>
            </a:endParaRPr>
          </a:p>
          <a:p>
            <a:r>
              <a:rPr kumimoji="1" lang="en-US" altLang="zh-CN" sz="1600" dirty="0">
                <a:solidFill>
                  <a:schemeClr val="accent2">
                    <a:lumMod val="60000"/>
                    <a:lumOff val="40000"/>
                  </a:schemeClr>
                </a:solidFill>
                <a:latin typeface="Times New Roman" panose="02020603050405020304" pitchFamily="18" charset="0"/>
                <a:ea typeface="KaiTi" panose="02010609060101010101" pitchFamily="49" charset="-122"/>
                <a:cs typeface="Times New Roman" panose="02020603050405020304" pitchFamily="18" charset="0"/>
              </a:rPr>
              <a:t>ETL=48</a:t>
            </a:r>
            <a:endParaRPr kumimoji="1" lang="zh-CN" altLang="en-US" sz="1600" dirty="0">
              <a:solidFill>
                <a:schemeClr val="accent2">
                  <a:lumMod val="60000"/>
                  <a:lumOff val="40000"/>
                </a:schemeClr>
              </a:solidFill>
              <a:latin typeface="Times New Roman" panose="02020603050405020304" pitchFamily="18" charset="0"/>
              <a:ea typeface="KaiTi"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6807A75E-3B11-C4EF-1F3A-F47F6E544613}"/>
                  </a:ext>
                </a:extLst>
              </p:cNvPr>
              <p:cNvSpPr txBox="1"/>
              <p:nvPr/>
            </p:nvSpPr>
            <p:spPr>
              <a:xfrm>
                <a:off x="1561439" y="3720476"/>
                <a:ext cx="2201244" cy="369332"/>
              </a:xfrm>
              <a:prstGeom prst="rect">
                <a:avLst/>
              </a:prstGeom>
              <a:noFill/>
            </p:spPr>
            <p:txBody>
              <a:bodyPr wrap="none" rtlCol="0">
                <a:spAutoFit/>
              </a:bodyPr>
              <a:lstStyle/>
              <a:p>
                <a:pPr/>
                <a:r>
                  <a:rPr kumimoji="1" lang="zh-CN" altLang="en-US" sz="1800" dirty="0">
                    <a:latin typeface="Times New Roman" panose="02020603050405020304" pitchFamily="18" charset="0"/>
                    <a:ea typeface="KaiTi" panose="02010609060101010101" pitchFamily="49" charset="-122"/>
                    <a:cs typeface="Times New Roman" panose="02020603050405020304" pitchFamily="18" charset="0"/>
                  </a:rPr>
                  <a:t>观测图像</a:t>
                </a:r>
                <a14:m>
                  <m:oMath xmlns:m="http://schemas.openxmlformats.org/officeDocument/2006/math">
                    <m:r>
                      <a:rPr kumimoji="1" lang="zh-CN" altLang="en-US" sz="1800" i="1" smtClean="0">
                        <a:latin typeface="Cambria Math" panose="02040503050406030204" pitchFamily="18" charset="0"/>
                      </a:rPr>
                      <m:t>≈</m:t>
                    </m:r>
                  </m:oMath>
                </a14:m>
                <a:r>
                  <a:rPr kumimoji="1" lang="zh-CN" altLang="en-US" sz="1800" dirty="0">
                    <a:latin typeface="Times New Roman" panose="02020603050405020304" pitchFamily="18" charset="0"/>
                    <a:ea typeface="KaiTi" panose="02010609060101010101" pitchFamily="49" charset="-122"/>
                    <a:cs typeface="Times New Roman" panose="02020603050405020304" pitchFamily="18" charset="0"/>
                  </a:rPr>
                  <a:t>目标图像</a:t>
                </a:r>
              </a:p>
            </p:txBody>
          </p:sp>
        </mc:Choice>
        <mc:Fallback>
          <p:sp>
            <p:nvSpPr>
              <p:cNvPr id="24" name="文本框 23">
                <a:extLst>
                  <a:ext uri="{FF2B5EF4-FFF2-40B4-BE49-F238E27FC236}">
                    <a16:creationId xmlns:a16="http://schemas.microsoft.com/office/drawing/2014/main" id="{6807A75E-3B11-C4EF-1F3A-F47F6E544613}"/>
                  </a:ext>
                </a:extLst>
              </p:cNvPr>
              <p:cNvSpPr txBox="1">
                <a:spLocks noRot="1" noChangeAspect="1" noMove="1" noResize="1" noEditPoints="1" noAdjustHandles="1" noChangeArrowheads="1" noChangeShapeType="1" noTextEdit="1"/>
              </p:cNvSpPr>
              <p:nvPr/>
            </p:nvSpPr>
            <p:spPr>
              <a:xfrm>
                <a:off x="1561439" y="3720476"/>
                <a:ext cx="2201244" cy="369332"/>
              </a:xfrm>
              <a:prstGeom prst="rect">
                <a:avLst/>
              </a:prstGeom>
              <a:blipFill>
                <a:blip r:embed="rId4"/>
                <a:stretch>
                  <a:fillRect l="-1714" t="-9677" r="-1714" b="-193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35EA2F4E-281E-1EFF-71AA-571DDB099BB5}"/>
                  </a:ext>
                </a:extLst>
              </p:cNvPr>
              <p:cNvSpPr txBox="1"/>
              <p:nvPr/>
            </p:nvSpPr>
            <p:spPr>
              <a:xfrm>
                <a:off x="1541076" y="2948295"/>
                <a:ext cx="1978427" cy="369332"/>
              </a:xfrm>
              <a:prstGeom prst="rect">
                <a:avLst/>
              </a:prstGeom>
              <a:noFill/>
            </p:spPr>
            <p:txBody>
              <a:bodyPr wrap="none" rtlCol="0">
                <a:spAutoFit/>
              </a:bodyPr>
              <a:lstStyle/>
              <a:p>
                <a:pPr/>
                <a:r>
                  <a:rPr kumimoji="1" lang="zh-CN" altLang="en-US" sz="1800" b="0" dirty="0">
                    <a:latin typeface="Times New Roman" panose="02020603050405020304" pitchFamily="18" charset="0"/>
                    <a:ea typeface="KaiTi" panose="02010609060101010101" pitchFamily="49" charset="-122"/>
                    <a:cs typeface="Times New Roman" panose="02020603050405020304" pitchFamily="18" charset="0"/>
                  </a:rPr>
                  <a:t>信号泄露伪影</a:t>
                </a:r>
                <a14:m>
                  <m:oMath xmlns:m="http://schemas.openxmlformats.org/officeDocument/2006/math">
                    <m:r>
                      <a:rPr kumimoji="1" lang="en-US" altLang="zh-CN" sz="1800" b="0" i="1" smtClean="0">
                        <a:latin typeface="Cambria Math" panose="02040503050406030204" pitchFamily="18" charset="0"/>
                      </a:rPr>
                      <m:t>=0</m:t>
                    </m:r>
                  </m:oMath>
                </a14:m>
                <a:endParaRPr kumimoji="1" lang="zh-CN" altLang="en-US" sz="18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p:sp>
            <p:nvSpPr>
              <p:cNvPr id="29" name="文本框 28">
                <a:extLst>
                  <a:ext uri="{FF2B5EF4-FFF2-40B4-BE49-F238E27FC236}">
                    <a16:creationId xmlns:a16="http://schemas.microsoft.com/office/drawing/2014/main" id="{35EA2F4E-281E-1EFF-71AA-571DDB099BB5}"/>
                  </a:ext>
                </a:extLst>
              </p:cNvPr>
              <p:cNvSpPr txBox="1">
                <a:spLocks noRot="1" noChangeAspect="1" noMove="1" noResize="1" noEditPoints="1" noAdjustHandles="1" noChangeArrowheads="1" noChangeShapeType="1" noTextEdit="1"/>
              </p:cNvSpPr>
              <p:nvPr/>
            </p:nvSpPr>
            <p:spPr>
              <a:xfrm>
                <a:off x="1541076" y="2948295"/>
                <a:ext cx="1978427" cy="369332"/>
              </a:xfrm>
              <a:prstGeom prst="rect">
                <a:avLst/>
              </a:prstGeom>
              <a:blipFill>
                <a:blip r:embed="rId5"/>
                <a:stretch>
                  <a:fillRect l="-1282" t="-13333" b="-20000"/>
                </a:stretch>
              </a:blipFill>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504C0287-FE52-86D2-5A9C-8557477441D6}"/>
              </a:ext>
            </a:extLst>
          </p:cNvPr>
          <p:cNvCxnSpPr/>
          <p:nvPr/>
        </p:nvCxnSpPr>
        <p:spPr bwMode="auto">
          <a:xfrm>
            <a:off x="2655903" y="3476694"/>
            <a:ext cx="6152" cy="308314"/>
          </a:xfrm>
          <a:prstGeom prst="straightConnector1">
            <a:avLst/>
          </a:prstGeom>
          <a:solidFill>
            <a:srgbClr val="DDDDDD"/>
          </a:solidFill>
          <a:ln w="2857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文本框 50">
            <a:extLst>
              <a:ext uri="{FF2B5EF4-FFF2-40B4-BE49-F238E27FC236}">
                <a16:creationId xmlns:a16="http://schemas.microsoft.com/office/drawing/2014/main" id="{D7BF86B4-5248-AE81-337F-2D5FE3577BCB}"/>
              </a:ext>
            </a:extLst>
          </p:cNvPr>
          <p:cNvSpPr txBox="1"/>
          <p:nvPr/>
        </p:nvSpPr>
        <p:spPr>
          <a:xfrm>
            <a:off x="1023177" y="6453812"/>
            <a:ext cx="7046846" cy="461665"/>
          </a:xfrm>
          <a:prstGeom prst="rect">
            <a:avLst/>
          </a:prstGeom>
          <a:noFill/>
        </p:spPr>
        <p:txBody>
          <a:bodyPr wrap="square">
            <a:spAutoFit/>
          </a:bodyPr>
          <a:lstStyle/>
          <a:p>
            <a:r>
              <a:rPr lang="en" altLang="zh-CN" sz="1200" b="0" i="0" dirty="0">
                <a:solidFill>
                  <a:srgbClr val="222222"/>
                </a:solidFill>
                <a:effectLst/>
                <a:latin typeface="Times New Roman" panose="02020603050405020304" pitchFamily="18" charset="0"/>
                <a:cs typeface="Times New Roman" panose="02020603050405020304" pitchFamily="18" charset="0"/>
              </a:rPr>
              <a:t>Zu T, </a:t>
            </a:r>
            <a:r>
              <a:rPr lang="en-US" altLang="zh-CN" sz="1200" dirty="0">
                <a:solidFill>
                  <a:srgbClr val="222222"/>
                </a:solidFill>
                <a:latin typeface="Times New Roman" panose="02020603050405020304" pitchFamily="18" charset="0"/>
                <a:cs typeface="Times New Roman" panose="02020603050405020304" pitchFamily="18" charset="0"/>
              </a:rPr>
              <a:t>...,</a:t>
            </a:r>
            <a:r>
              <a:rPr lang="en" altLang="zh-CN" sz="1200" b="0" i="0" dirty="0">
                <a:solidFill>
                  <a:srgbClr val="222222"/>
                </a:solidFill>
                <a:effectLst/>
                <a:latin typeface="Times New Roman" panose="02020603050405020304" pitchFamily="18" charset="0"/>
                <a:cs typeface="Times New Roman" panose="02020603050405020304" pitchFamily="18" charset="0"/>
              </a:rPr>
              <a:t> Joint K‐space and Image‐space Parallel Imaging (KIPI) for accelerated chemical exchange saturation transfer acquisition. Magnetic Resonance in Medicine, 2023</a:t>
            </a:r>
            <a:endParaRPr lang="zh-CN" altLang="en-US" sz="1200"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5DCA694F-FA06-60B0-3B3D-EA04572AD603}"/>
              </a:ext>
            </a:extLst>
          </p:cNvPr>
          <p:cNvSpPr txBox="1"/>
          <p:nvPr/>
        </p:nvSpPr>
        <p:spPr>
          <a:xfrm>
            <a:off x="900418" y="1911301"/>
            <a:ext cx="5070619" cy="461665"/>
          </a:xfrm>
          <a:prstGeom prst="rect">
            <a:avLst/>
          </a:prstGeom>
          <a:noFill/>
        </p:spPr>
        <p:txBody>
          <a:bodyPr wrap="none" rtlCol="0">
            <a:spAutoFit/>
          </a:bodyPr>
          <a:lstStyle/>
          <a:p>
            <a:r>
              <a:rPr kumimoji="1" lang="zh-CN" altLang="en-US" dirty="0">
                <a:latin typeface="Times New Roman" panose="02020603050405020304" pitchFamily="18" charset="0"/>
                <a:ea typeface="KaiTi" panose="02010609060101010101" pitchFamily="49" charset="-122"/>
                <a:cs typeface="Times New Roman" panose="02020603050405020304" pitchFamily="18" charset="0"/>
              </a:rPr>
              <a:t>观测图像 </a:t>
            </a:r>
            <a:r>
              <a:rPr kumimoji="1" lang="en-US" altLang="zh-CN"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dirty="0">
                <a:latin typeface="Times New Roman" panose="02020603050405020304" pitchFamily="18" charset="0"/>
                <a:ea typeface="KaiTi" panose="02010609060101010101" pitchFamily="49" charset="-122"/>
                <a:cs typeface="Times New Roman" panose="02020603050405020304" pitchFamily="18" charset="0"/>
              </a:rPr>
              <a:t> 目标图像</a:t>
            </a:r>
            <a:r>
              <a:rPr kumimoji="1" lang="en-US" altLang="zh-CN"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dirty="0">
                <a:latin typeface="Times New Roman" panose="02020603050405020304" pitchFamily="18" charset="0"/>
                <a:ea typeface="KaiTi" panose="02010609060101010101" pitchFamily="49" charset="-122"/>
                <a:cs typeface="Times New Roman" panose="02020603050405020304" pitchFamily="18" charset="0"/>
              </a:rPr>
              <a:t> 信号泄露伪影</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8E46062E-5EF1-F403-5000-0774893C5751}"/>
                  </a:ext>
                </a:extLst>
              </p:cNvPr>
              <p:cNvSpPr txBox="1"/>
              <p:nvPr/>
            </p:nvSpPr>
            <p:spPr>
              <a:xfrm>
                <a:off x="1559835" y="5411806"/>
                <a:ext cx="2204450" cy="369332"/>
              </a:xfrm>
              <a:prstGeom prst="rect">
                <a:avLst/>
              </a:prstGeom>
              <a:noFill/>
            </p:spPr>
            <p:txBody>
              <a:bodyPr wrap="none" rtlCol="0">
                <a:spAutoFit/>
              </a:bodyPr>
              <a:lstStyle/>
              <a:p>
                <a:pPr/>
                <a:r>
                  <a:rPr kumimoji="1" lang="zh-CN" altLang="en-US" sz="1800" dirty="0">
                    <a:latin typeface="Times New Roman" panose="02020603050405020304" pitchFamily="18" charset="0"/>
                    <a:ea typeface="KaiTi" panose="02010609060101010101" pitchFamily="49" charset="-122"/>
                    <a:cs typeface="Times New Roman" panose="02020603050405020304" pitchFamily="18" charset="0"/>
                  </a:rPr>
                  <a:t>观测图像</a:t>
                </a:r>
                <a14:m>
                  <m:oMath xmlns:m="http://schemas.openxmlformats.org/officeDocument/2006/math">
                    <m:r>
                      <a:rPr kumimoji="1" lang="zh-CN" altLang="en-US" sz="1800" i="1" smtClean="0">
                        <a:latin typeface="Cambria Math" panose="02040503050406030204" pitchFamily="18" charset="0"/>
                      </a:rPr>
                      <m:t>≠</m:t>
                    </m:r>
                  </m:oMath>
                </a14:m>
                <a:r>
                  <a:rPr kumimoji="1" lang="zh-CN" altLang="en-US" sz="1800" dirty="0">
                    <a:latin typeface="Times New Roman" panose="02020603050405020304" pitchFamily="18" charset="0"/>
                    <a:ea typeface="KaiTi" panose="02010609060101010101" pitchFamily="49" charset="-122"/>
                    <a:cs typeface="Times New Roman" panose="02020603050405020304" pitchFamily="18" charset="0"/>
                  </a:rPr>
                  <a:t>目标图像</a:t>
                </a:r>
              </a:p>
            </p:txBody>
          </p:sp>
        </mc:Choice>
        <mc:Fallback>
          <p:sp>
            <p:nvSpPr>
              <p:cNvPr id="3" name="文本框 2">
                <a:extLst>
                  <a:ext uri="{FF2B5EF4-FFF2-40B4-BE49-F238E27FC236}">
                    <a16:creationId xmlns:a16="http://schemas.microsoft.com/office/drawing/2014/main" id="{8E46062E-5EF1-F403-5000-0774893C5751}"/>
                  </a:ext>
                </a:extLst>
              </p:cNvPr>
              <p:cNvSpPr txBox="1">
                <a:spLocks noRot="1" noChangeAspect="1" noMove="1" noResize="1" noEditPoints="1" noAdjustHandles="1" noChangeArrowheads="1" noChangeShapeType="1" noTextEdit="1"/>
              </p:cNvSpPr>
              <p:nvPr/>
            </p:nvSpPr>
            <p:spPr>
              <a:xfrm>
                <a:off x="1559835" y="5411806"/>
                <a:ext cx="2204450" cy="369332"/>
              </a:xfrm>
              <a:prstGeom prst="rect">
                <a:avLst/>
              </a:prstGeom>
              <a:blipFill>
                <a:blip r:embed="rId6"/>
                <a:stretch>
                  <a:fillRect l="-1714" t="-13333" r="-1714" b="-2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342B52B-81EA-3F3E-E9FA-B8C048BD3B6E}"/>
                  </a:ext>
                </a:extLst>
              </p:cNvPr>
              <p:cNvSpPr txBox="1"/>
              <p:nvPr/>
            </p:nvSpPr>
            <p:spPr>
              <a:xfrm>
                <a:off x="1562717" y="4639625"/>
                <a:ext cx="1935146" cy="369332"/>
              </a:xfrm>
              <a:prstGeom prst="rect">
                <a:avLst/>
              </a:prstGeom>
              <a:noFill/>
            </p:spPr>
            <p:txBody>
              <a:bodyPr wrap="none" rtlCol="0">
                <a:spAutoFit/>
              </a:bodyPr>
              <a:lstStyle/>
              <a:p>
                <a:pPr/>
                <a:r>
                  <a:rPr kumimoji="1" lang="zh-CN" altLang="en-US" sz="1800" b="0" dirty="0">
                    <a:latin typeface="Times New Roman" panose="02020603050405020304" pitchFamily="18" charset="0"/>
                    <a:ea typeface="KaiTi" panose="02010609060101010101" pitchFamily="49" charset="-122"/>
                    <a:cs typeface="Times New Roman" panose="02020603050405020304" pitchFamily="18" charset="0"/>
                  </a:rPr>
                  <a:t>信号泄露伪影</a:t>
                </a:r>
                <a14:m>
                  <m:oMath xmlns:m="http://schemas.openxmlformats.org/officeDocument/2006/math">
                    <m:r>
                      <a:rPr kumimoji="1" lang="en-US" altLang="zh-CN" sz="1800" b="0" i="1" smtClean="0">
                        <a:latin typeface="Cambria Math" panose="02040503050406030204" pitchFamily="18" charset="0"/>
                        <a:ea typeface="Cambria Math" panose="02040503050406030204" pitchFamily="18" charset="0"/>
                      </a:rPr>
                      <m:t>≠</m:t>
                    </m:r>
                    <m:r>
                      <a:rPr kumimoji="1" lang="en-US" altLang="zh-CN" sz="1800" b="0" i="1" smtClean="0">
                        <a:latin typeface="Cambria Math" panose="02040503050406030204" pitchFamily="18" charset="0"/>
                      </a:rPr>
                      <m:t>0</m:t>
                    </m:r>
                  </m:oMath>
                </a14:m>
                <a:endParaRPr kumimoji="1" lang="zh-CN" altLang="en-US" sz="1800" dirty="0">
                  <a:latin typeface="Times New Roman" panose="02020603050405020304" pitchFamily="18" charset="0"/>
                  <a:ea typeface="KaiTi" panose="02010609060101010101" pitchFamily="49" charset="-122"/>
                  <a:cs typeface="Times New Roman" panose="02020603050405020304" pitchFamily="18" charset="0"/>
                </a:endParaRPr>
              </a:p>
            </p:txBody>
          </p:sp>
        </mc:Choice>
        <mc:Fallback>
          <p:sp>
            <p:nvSpPr>
              <p:cNvPr id="5" name="文本框 4">
                <a:extLst>
                  <a:ext uri="{FF2B5EF4-FFF2-40B4-BE49-F238E27FC236}">
                    <a16:creationId xmlns:a16="http://schemas.microsoft.com/office/drawing/2014/main" id="{B342B52B-81EA-3F3E-E9FA-B8C048BD3B6E}"/>
                  </a:ext>
                </a:extLst>
              </p:cNvPr>
              <p:cNvSpPr txBox="1">
                <a:spLocks noRot="1" noChangeAspect="1" noMove="1" noResize="1" noEditPoints="1" noAdjustHandles="1" noChangeArrowheads="1" noChangeShapeType="1" noTextEdit="1"/>
              </p:cNvSpPr>
              <p:nvPr/>
            </p:nvSpPr>
            <p:spPr>
              <a:xfrm>
                <a:off x="1562717" y="4639625"/>
                <a:ext cx="1935146" cy="369332"/>
              </a:xfrm>
              <a:prstGeom prst="rect">
                <a:avLst/>
              </a:prstGeom>
              <a:blipFill>
                <a:blip r:embed="rId7"/>
                <a:stretch>
                  <a:fillRect l="-1948" t="-10000" b="-23333"/>
                </a:stretch>
              </a:blipFill>
            </p:spPr>
            <p:txBody>
              <a:bodyPr/>
              <a:lstStyle/>
              <a:p>
                <a:r>
                  <a:rPr lang="zh-CN" altLang="en-US">
                    <a:noFill/>
                  </a:rPr>
                  <a:t> </a:t>
                </a:r>
              </a:p>
            </p:txBody>
          </p:sp>
        </mc:Fallback>
      </mc:AlternateContent>
      <p:cxnSp>
        <p:nvCxnSpPr>
          <p:cNvPr id="6" name="直线箭头连接符 5">
            <a:extLst>
              <a:ext uri="{FF2B5EF4-FFF2-40B4-BE49-F238E27FC236}">
                <a16:creationId xmlns:a16="http://schemas.microsoft.com/office/drawing/2014/main" id="{880F8B25-D535-96ED-AF71-2F104216D7DB}"/>
              </a:ext>
            </a:extLst>
          </p:cNvPr>
          <p:cNvCxnSpPr/>
          <p:nvPr/>
        </p:nvCxnSpPr>
        <p:spPr bwMode="auto">
          <a:xfrm>
            <a:off x="2655903" y="5168024"/>
            <a:ext cx="6152" cy="308314"/>
          </a:xfrm>
          <a:prstGeom prst="straightConnector1">
            <a:avLst/>
          </a:prstGeom>
          <a:solidFill>
            <a:srgbClr val="DDDDDD"/>
          </a:solidFill>
          <a:ln w="28575"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ACF3658A-9569-CCB6-9822-595DA0858F04}"/>
                  </a:ext>
                </a:extLst>
              </p:cNvPr>
              <p:cNvSpPr txBox="1"/>
              <p:nvPr/>
            </p:nvSpPr>
            <p:spPr>
              <a:xfrm>
                <a:off x="6266475" y="1269650"/>
                <a:ext cx="2099486" cy="87248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zh-CN" altLang="en-US" i="1">
                              <a:latin typeface="Cambria Math" panose="02040503050406030204" pitchFamily="18" charset="0"/>
                            </a:rPr>
                            <m:t>目标图像</m:t>
                          </m:r>
                        </m:num>
                        <m:den>
                          <m:r>
                            <a:rPr kumimoji="1" lang="zh-CN" altLang="en-US" i="1" smtClean="0">
                              <a:latin typeface="Cambria Math" panose="02040503050406030204" pitchFamily="18" charset="0"/>
                            </a:rPr>
                            <m:t>观测</m:t>
                          </m:r>
                          <m:r>
                            <a:rPr kumimoji="1" lang="zh-CN" altLang="en-US" i="1">
                              <a:latin typeface="Cambria Math" panose="02040503050406030204" pitchFamily="18" charset="0"/>
                            </a:rPr>
                            <m:t>图像</m:t>
                          </m:r>
                        </m:den>
                      </m:f>
                    </m:oMath>
                  </m:oMathPara>
                </a14:m>
                <a:endParaRPr kumimoji="1" lang="zh-CN" altLang="en-US" dirty="0"/>
              </a:p>
            </p:txBody>
          </p:sp>
        </mc:Choice>
        <mc:Fallback>
          <p:sp>
            <p:nvSpPr>
              <p:cNvPr id="9" name="文本框 8">
                <a:extLst>
                  <a:ext uri="{FF2B5EF4-FFF2-40B4-BE49-F238E27FC236}">
                    <a16:creationId xmlns:a16="http://schemas.microsoft.com/office/drawing/2014/main" id="{ACF3658A-9569-CCB6-9822-595DA0858F04}"/>
                  </a:ext>
                </a:extLst>
              </p:cNvPr>
              <p:cNvSpPr txBox="1">
                <a:spLocks noRot="1" noChangeAspect="1" noMove="1" noResize="1" noEditPoints="1" noAdjustHandles="1" noChangeArrowheads="1" noChangeShapeType="1" noTextEdit="1"/>
              </p:cNvSpPr>
              <p:nvPr/>
            </p:nvSpPr>
            <p:spPr>
              <a:xfrm>
                <a:off x="6266475" y="1269650"/>
                <a:ext cx="2099486" cy="872483"/>
              </a:xfrm>
              <a:prstGeom prst="rect">
                <a:avLst/>
              </a:prstGeom>
              <a:blipFill>
                <a:blip r:embed="rId8"/>
                <a:stretch>
                  <a:fillRect l="-602" b="-1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9776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14BB9-1623-D568-A792-63C10D0E2DF5}"/>
              </a:ext>
            </a:extLst>
          </p:cNvPr>
          <p:cNvSpPr>
            <a:spLocks noGrp="1"/>
          </p:cNvSpPr>
          <p:nvPr>
            <p:ph type="title"/>
          </p:nvPr>
        </p:nvSpPr>
        <p:spPr/>
        <p:txBody>
          <a:bodyPr/>
          <a:lstStyle/>
          <a:p>
            <a:r>
              <a:rPr kumimoji="1" lang="zh-CN" altLang="en-US" sz="2400" dirty="0"/>
              <a:t>结合</a:t>
            </a:r>
            <a:r>
              <a:rPr kumimoji="1" lang="en-US" altLang="zh-CN" sz="2400" dirty="0"/>
              <a:t>k</a:t>
            </a:r>
            <a:r>
              <a:rPr kumimoji="1" lang="zh-CN" altLang="en-US" sz="2400" dirty="0"/>
              <a:t>空间和图像空间并行成像方法（</a:t>
            </a:r>
            <a:r>
              <a:rPr kumimoji="1" lang="en-US" altLang="zh-CN" sz="2400" dirty="0"/>
              <a:t>KIPI</a:t>
            </a:r>
            <a:r>
              <a:rPr kumimoji="1" lang="zh-CN" altLang="en-US" sz="2400" dirty="0"/>
              <a:t>）</a:t>
            </a:r>
            <a:endParaRPr kumimoji="1" lang="en-US" altLang="zh-CN" sz="2400" dirty="0"/>
          </a:p>
        </p:txBody>
      </p:sp>
      <p:sp>
        <p:nvSpPr>
          <p:cNvPr id="4" name="灯片编号占位符 3">
            <a:extLst>
              <a:ext uri="{FF2B5EF4-FFF2-40B4-BE49-F238E27FC236}">
                <a16:creationId xmlns:a16="http://schemas.microsoft.com/office/drawing/2014/main" id="{D19F94A9-808F-68E6-6EFA-7EC2D57807E8}"/>
              </a:ext>
            </a:extLst>
          </p:cNvPr>
          <p:cNvSpPr>
            <a:spLocks noGrp="1"/>
          </p:cNvSpPr>
          <p:nvPr>
            <p:ph type="sldNum" sz="quarter" idx="4"/>
          </p:nvPr>
        </p:nvSpPr>
        <p:spPr/>
        <p:txBody>
          <a:bodyPr/>
          <a:lstStyle/>
          <a:p>
            <a:fld id="{2DA208CA-87DC-4215-820F-FC39CE0A3630}" type="slidenum">
              <a:rPr lang="zh-CN" altLang="en-US" smtClean="0"/>
              <a:pPr/>
              <a:t>36</a:t>
            </a:fld>
            <a:endParaRPr lang="zh-CN" altLang="en-US" dirty="0"/>
          </a:p>
        </p:txBody>
      </p:sp>
      <p:sp>
        <p:nvSpPr>
          <p:cNvPr id="7" name="内容占位符 2">
            <a:extLst>
              <a:ext uri="{FF2B5EF4-FFF2-40B4-BE49-F238E27FC236}">
                <a16:creationId xmlns:a16="http://schemas.microsoft.com/office/drawing/2014/main" id="{E3CD46AA-6F7A-824A-D1F9-2EC528EC7893}"/>
              </a:ext>
            </a:extLst>
          </p:cNvPr>
          <p:cNvSpPr>
            <a:spLocks noGrp="1"/>
          </p:cNvSpPr>
          <p:nvPr>
            <p:ph idx="1"/>
          </p:nvPr>
        </p:nvSpPr>
        <p:spPr>
          <a:xfrm>
            <a:off x="431800" y="1066800"/>
            <a:ext cx="8229600" cy="5410200"/>
          </a:xfrm>
        </p:spPr>
        <p:txBody>
          <a:bodyPr/>
          <a:lstStyle/>
          <a:p>
            <a:r>
              <a:rPr lang="en-US" altLang="zh-CN" b="0" i="0" dirty="0">
                <a:solidFill>
                  <a:srgbClr val="252525"/>
                </a:solidFill>
                <a:effectLst/>
              </a:rPr>
              <a:t>CEST</a:t>
            </a:r>
            <a:r>
              <a:rPr lang="zh-CN" altLang="en-US" b="0" i="0" dirty="0">
                <a:solidFill>
                  <a:srgbClr val="252525"/>
                </a:solidFill>
                <a:effectLst/>
              </a:rPr>
              <a:t>重建时需要解决的两个问题</a:t>
            </a:r>
            <a:endParaRPr lang="en-US" altLang="zh-CN" b="0" i="0" dirty="0">
              <a:solidFill>
                <a:srgbClr val="252525"/>
              </a:solidFill>
              <a:effectLst/>
            </a:endParaRPr>
          </a:p>
          <a:p>
            <a:pPr lvl="1"/>
            <a:r>
              <a:rPr lang="en-US" altLang="zh-CN" dirty="0"/>
              <a:t>1.</a:t>
            </a:r>
            <a:r>
              <a:rPr lang="zh-CN" altLang="en-US" dirty="0"/>
              <a:t> </a:t>
            </a:r>
            <a:r>
              <a:rPr lang="en-US" altLang="zh-CN" dirty="0"/>
              <a:t>T2</a:t>
            </a:r>
            <a:r>
              <a:rPr lang="zh-CN" altLang="en-US" dirty="0"/>
              <a:t> </a:t>
            </a:r>
            <a:r>
              <a:rPr lang="en-US" altLang="zh-CN" dirty="0"/>
              <a:t>Blurring</a:t>
            </a:r>
          </a:p>
          <a:p>
            <a:pPr lvl="1"/>
            <a:r>
              <a:rPr lang="en-US" altLang="zh-CN" dirty="0"/>
              <a:t>2.</a:t>
            </a:r>
            <a:r>
              <a:rPr lang="zh-CN" altLang="en-US" dirty="0"/>
              <a:t> </a:t>
            </a:r>
            <a:r>
              <a:rPr lang="en-US" altLang="zh-CN" dirty="0"/>
              <a:t>Signal</a:t>
            </a:r>
            <a:r>
              <a:rPr lang="zh-CN" altLang="en-US" dirty="0"/>
              <a:t> </a:t>
            </a:r>
            <a:r>
              <a:rPr lang="en-US" altLang="zh-CN" dirty="0"/>
              <a:t>leakage</a:t>
            </a:r>
            <a:endParaRPr lang="en-US" altLang="zh-CN" dirty="0">
              <a:solidFill>
                <a:srgbClr val="252525"/>
              </a:solidFill>
            </a:endParaRPr>
          </a:p>
          <a:p>
            <a:r>
              <a:rPr lang="zh-CN" altLang="en-US" b="0" i="0" dirty="0">
                <a:solidFill>
                  <a:srgbClr val="252525"/>
                </a:solidFill>
                <a:effectLst/>
              </a:rPr>
              <a:t>在 </a:t>
            </a:r>
            <a:r>
              <a:rPr lang="en" altLang="zh-CN" b="0" i="0" dirty="0">
                <a:solidFill>
                  <a:srgbClr val="252525"/>
                </a:solidFill>
                <a:effectLst/>
              </a:rPr>
              <a:t>CEST </a:t>
            </a:r>
            <a:r>
              <a:rPr lang="zh-CN" altLang="en-US" b="0" i="0" dirty="0">
                <a:solidFill>
                  <a:srgbClr val="252525"/>
                </a:solidFill>
                <a:effectLst/>
              </a:rPr>
              <a:t>成像中从同一体积获取多个帧，这意味着线圈灵敏度和 </a:t>
            </a:r>
            <a:r>
              <a:rPr lang="en-US" altLang="zh-CN" b="0" i="0" dirty="0">
                <a:solidFill>
                  <a:srgbClr val="252525"/>
                </a:solidFill>
                <a:effectLst/>
              </a:rPr>
              <a:t>T2</a:t>
            </a:r>
            <a:r>
              <a:rPr lang="zh-CN" altLang="en-US" dirty="0">
                <a:solidFill>
                  <a:srgbClr val="252525"/>
                </a:solidFill>
              </a:rPr>
              <a:t> </a:t>
            </a:r>
            <a:r>
              <a:rPr lang="en-US" altLang="zh-CN" dirty="0">
                <a:solidFill>
                  <a:srgbClr val="252525"/>
                </a:solidFill>
              </a:rPr>
              <a:t>decay</a:t>
            </a:r>
            <a:r>
              <a:rPr lang="zh-CN" altLang="en-US" dirty="0">
                <a:solidFill>
                  <a:srgbClr val="252525"/>
                </a:solidFill>
              </a:rPr>
              <a:t>相关的</a:t>
            </a:r>
            <a:r>
              <a:rPr lang="zh-CN" altLang="en-US" b="0" i="0" dirty="0">
                <a:solidFill>
                  <a:srgbClr val="252525"/>
                </a:solidFill>
                <a:effectLst/>
              </a:rPr>
              <a:t>伪影基本上不会在帧之间发生变化。</a:t>
            </a:r>
            <a:endParaRPr lang="en-US" altLang="zh-CN" b="0" i="0" dirty="0">
              <a:solidFill>
                <a:srgbClr val="252525"/>
              </a:solidFill>
              <a:effectLst/>
            </a:endParaRPr>
          </a:p>
          <a:p>
            <a:r>
              <a:rPr lang="zh-CN" altLang="en-US" dirty="0">
                <a:solidFill>
                  <a:schemeClr val="tx1"/>
                </a:solidFill>
              </a:rPr>
              <a:t>思路：通过低倍欠采样的</a:t>
            </a:r>
            <a:r>
              <a:rPr lang="en-US" altLang="zh-CN" dirty="0">
                <a:solidFill>
                  <a:schemeClr val="tx1"/>
                </a:solidFill>
              </a:rPr>
              <a:t>frame</a:t>
            </a:r>
            <a:r>
              <a:rPr lang="zh-CN" altLang="en-US" dirty="0">
                <a:solidFill>
                  <a:schemeClr val="tx1"/>
                </a:solidFill>
              </a:rPr>
              <a:t>估计</a:t>
            </a:r>
            <a:r>
              <a:rPr lang="en-US" altLang="zh-CN" dirty="0" err="1">
                <a:solidFill>
                  <a:schemeClr val="tx1"/>
                </a:solidFill>
              </a:rPr>
              <a:t>sensetivity</a:t>
            </a:r>
            <a:r>
              <a:rPr lang="zh-CN" altLang="en-US" dirty="0">
                <a:solidFill>
                  <a:schemeClr val="tx1"/>
                </a:solidFill>
              </a:rPr>
              <a:t> </a:t>
            </a:r>
            <a:r>
              <a:rPr lang="en-US" altLang="zh-CN" dirty="0">
                <a:solidFill>
                  <a:schemeClr val="tx1"/>
                </a:solidFill>
              </a:rPr>
              <a:t>map</a:t>
            </a:r>
            <a:r>
              <a:rPr lang="zh-CN" altLang="en-US" dirty="0">
                <a:solidFill>
                  <a:schemeClr val="tx1"/>
                </a:solidFill>
              </a:rPr>
              <a:t>和</a:t>
            </a:r>
            <a:r>
              <a:rPr lang="en" altLang="zh-CN" dirty="0">
                <a:solidFill>
                  <a:schemeClr val="tx1"/>
                </a:solidFill>
              </a:rPr>
              <a:t>correction map</a:t>
            </a:r>
            <a:r>
              <a:rPr lang="zh-CN" altLang="en-US" dirty="0">
                <a:solidFill>
                  <a:schemeClr val="tx1"/>
                </a:solidFill>
              </a:rPr>
              <a:t>，并应用于其他高倍欠采样的</a:t>
            </a:r>
            <a:r>
              <a:rPr lang="en-US" altLang="zh-CN" dirty="0">
                <a:solidFill>
                  <a:schemeClr val="tx1"/>
                </a:solidFill>
              </a:rPr>
              <a:t>frame</a:t>
            </a:r>
            <a:r>
              <a:rPr lang="zh-CN" altLang="en-US" dirty="0">
                <a:solidFill>
                  <a:schemeClr val="tx1"/>
                </a:solidFill>
              </a:rPr>
              <a:t>。</a:t>
            </a:r>
            <a:endParaRPr lang="en-US" altLang="zh-CN" dirty="0">
              <a:solidFill>
                <a:schemeClr val="tx1"/>
              </a:solidFill>
            </a:endParaRPr>
          </a:p>
          <a:p>
            <a:endParaRPr lang="en-US" altLang="zh-CN" dirty="0">
              <a:solidFill>
                <a:schemeClr val="tx1"/>
              </a:solidFill>
            </a:endParaRPr>
          </a:p>
        </p:txBody>
      </p:sp>
      <p:sp>
        <p:nvSpPr>
          <p:cNvPr id="5" name="文本框 4">
            <a:extLst>
              <a:ext uri="{FF2B5EF4-FFF2-40B4-BE49-F238E27FC236}">
                <a16:creationId xmlns:a16="http://schemas.microsoft.com/office/drawing/2014/main" id="{8B2C4D89-9714-A362-EDDC-E514E18282A6}"/>
              </a:ext>
            </a:extLst>
          </p:cNvPr>
          <p:cNvSpPr txBox="1"/>
          <p:nvPr/>
        </p:nvSpPr>
        <p:spPr>
          <a:xfrm>
            <a:off x="1023177" y="6453812"/>
            <a:ext cx="7046846" cy="461665"/>
          </a:xfrm>
          <a:prstGeom prst="rect">
            <a:avLst/>
          </a:prstGeom>
          <a:noFill/>
        </p:spPr>
        <p:txBody>
          <a:bodyPr wrap="square">
            <a:spAutoFit/>
          </a:bodyPr>
          <a:lstStyle/>
          <a:p>
            <a:r>
              <a:rPr lang="en" altLang="zh-CN" sz="1200" b="0" i="0" dirty="0">
                <a:solidFill>
                  <a:srgbClr val="222222"/>
                </a:solidFill>
                <a:effectLst/>
                <a:latin typeface="Times New Roman" panose="02020603050405020304" pitchFamily="18" charset="0"/>
                <a:cs typeface="Times New Roman" panose="02020603050405020304" pitchFamily="18" charset="0"/>
              </a:rPr>
              <a:t>Zu T, </a:t>
            </a:r>
            <a:r>
              <a:rPr lang="en-US" altLang="zh-CN" sz="1200" dirty="0">
                <a:solidFill>
                  <a:srgbClr val="222222"/>
                </a:solidFill>
                <a:latin typeface="Times New Roman" panose="02020603050405020304" pitchFamily="18" charset="0"/>
                <a:cs typeface="Times New Roman" panose="02020603050405020304" pitchFamily="18" charset="0"/>
              </a:rPr>
              <a:t>...,</a:t>
            </a:r>
            <a:r>
              <a:rPr lang="en" altLang="zh-CN" sz="1200" b="0" i="0" dirty="0">
                <a:solidFill>
                  <a:srgbClr val="222222"/>
                </a:solidFill>
                <a:effectLst/>
                <a:latin typeface="Times New Roman" panose="02020603050405020304" pitchFamily="18" charset="0"/>
                <a:cs typeface="Times New Roman" panose="02020603050405020304" pitchFamily="18" charset="0"/>
              </a:rPr>
              <a:t> Joint K‐space and Image‐space Parallel Imaging (KIPI) for accelerated chemical exchange saturation transfer acquisition. Magnetic Resonance in Medicine, 2023</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072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14BB9-1623-D568-A792-63C10D0E2DF5}"/>
              </a:ext>
            </a:extLst>
          </p:cNvPr>
          <p:cNvSpPr>
            <a:spLocks noGrp="1"/>
          </p:cNvSpPr>
          <p:nvPr>
            <p:ph type="title"/>
          </p:nvPr>
        </p:nvSpPr>
        <p:spPr/>
        <p:txBody>
          <a:bodyPr/>
          <a:lstStyle/>
          <a:p>
            <a:r>
              <a:rPr kumimoji="1" lang="zh-CN" altLang="en-US" sz="2400" dirty="0"/>
              <a:t>结合</a:t>
            </a:r>
            <a:r>
              <a:rPr kumimoji="1" lang="en-US" altLang="zh-CN" sz="2400" dirty="0"/>
              <a:t>k</a:t>
            </a:r>
            <a:r>
              <a:rPr kumimoji="1" lang="zh-CN" altLang="en-US" sz="2400" dirty="0"/>
              <a:t>空间和图像空间并行成像方法（</a:t>
            </a:r>
            <a:r>
              <a:rPr kumimoji="1" lang="en-US" altLang="zh-CN" sz="2400" dirty="0"/>
              <a:t>KIPI</a:t>
            </a:r>
            <a:r>
              <a:rPr kumimoji="1" lang="zh-CN" altLang="en-US" sz="2400" dirty="0"/>
              <a:t>）</a:t>
            </a:r>
            <a:endParaRPr kumimoji="1" lang="en-US" altLang="zh-CN" sz="2400" dirty="0"/>
          </a:p>
        </p:txBody>
      </p:sp>
      <p:sp>
        <p:nvSpPr>
          <p:cNvPr id="4" name="灯片编号占位符 3">
            <a:extLst>
              <a:ext uri="{FF2B5EF4-FFF2-40B4-BE49-F238E27FC236}">
                <a16:creationId xmlns:a16="http://schemas.microsoft.com/office/drawing/2014/main" id="{D19F94A9-808F-68E6-6EFA-7EC2D57807E8}"/>
              </a:ext>
            </a:extLst>
          </p:cNvPr>
          <p:cNvSpPr>
            <a:spLocks noGrp="1"/>
          </p:cNvSpPr>
          <p:nvPr>
            <p:ph type="sldNum" sz="quarter" idx="4"/>
          </p:nvPr>
        </p:nvSpPr>
        <p:spPr/>
        <p:txBody>
          <a:bodyPr/>
          <a:lstStyle/>
          <a:p>
            <a:fld id="{2DA208CA-87DC-4215-820F-FC39CE0A3630}" type="slidenum">
              <a:rPr lang="zh-CN" altLang="en-US" smtClean="0"/>
              <a:pPr/>
              <a:t>37</a:t>
            </a:fld>
            <a:endParaRPr lang="zh-CN" altLang="en-US" dirty="0"/>
          </a:p>
        </p:txBody>
      </p:sp>
      <p:sp>
        <p:nvSpPr>
          <p:cNvPr id="7" name="内容占位符 2">
            <a:extLst>
              <a:ext uri="{FF2B5EF4-FFF2-40B4-BE49-F238E27FC236}">
                <a16:creationId xmlns:a16="http://schemas.microsoft.com/office/drawing/2014/main" id="{E3CD46AA-6F7A-824A-D1F9-2EC528EC7893}"/>
              </a:ext>
            </a:extLst>
          </p:cNvPr>
          <p:cNvSpPr>
            <a:spLocks noGrp="1"/>
          </p:cNvSpPr>
          <p:nvPr>
            <p:ph idx="1"/>
          </p:nvPr>
        </p:nvSpPr>
        <p:spPr>
          <a:xfrm>
            <a:off x="431800" y="1066800"/>
            <a:ext cx="8229600" cy="5410200"/>
          </a:xfrm>
        </p:spPr>
        <p:txBody>
          <a:bodyPr/>
          <a:lstStyle/>
          <a:p>
            <a:r>
              <a:rPr lang="en" altLang="zh-CN" sz="1800" dirty="0">
                <a:solidFill>
                  <a:srgbClr val="000000"/>
                </a:solidFill>
                <a:effectLst/>
                <a:latin typeface="STIX Two Text" pitchFamily="2" charset="0"/>
                <a:ea typeface="宋体" panose="02010600030101010101" pitchFamily="2" charset="-122"/>
              </a:rPr>
              <a:t>KIPI method</a:t>
            </a:r>
            <a:r>
              <a:rPr lang="zh-CN" altLang="en-US" sz="1800" dirty="0">
                <a:solidFill>
                  <a:srgbClr val="000000"/>
                </a:solidFill>
                <a:effectLst/>
                <a:latin typeface="STIX Two Text" pitchFamily="2" charset="0"/>
                <a:ea typeface="宋体" panose="02010600030101010101" pitchFamily="2" charset="-122"/>
              </a:rPr>
              <a:t> </a:t>
            </a:r>
            <a:r>
              <a:rPr lang="en-US" altLang="zh-CN" sz="1800" dirty="0">
                <a:solidFill>
                  <a:srgbClr val="000000"/>
                </a:solidFill>
                <a:effectLst/>
                <a:latin typeface="STIX Two Text" pitchFamily="2" charset="0"/>
                <a:ea typeface="宋体" panose="02010600030101010101" pitchFamily="2" charset="-122"/>
              </a:rPr>
              <a:t>steps</a:t>
            </a:r>
            <a:endParaRPr lang="en" altLang="zh-CN" sz="1800" dirty="0">
              <a:solidFill>
                <a:srgbClr val="000000"/>
              </a:solidFill>
              <a:effectLst/>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1181CF78-EECD-2B6B-F62E-1426BDC9737B}"/>
              </a:ext>
            </a:extLst>
          </p:cNvPr>
          <p:cNvPicPr>
            <a:picLocks noChangeAspect="1"/>
          </p:cNvPicPr>
          <p:nvPr/>
        </p:nvPicPr>
        <p:blipFill>
          <a:blip r:embed="rId3"/>
          <a:stretch>
            <a:fillRect/>
          </a:stretch>
        </p:blipFill>
        <p:spPr>
          <a:xfrm>
            <a:off x="838200" y="1756057"/>
            <a:ext cx="7669607" cy="3963368"/>
          </a:xfrm>
          <a:prstGeom prst="rect">
            <a:avLst/>
          </a:prstGeom>
        </p:spPr>
      </p:pic>
      <p:sp>
        <p:nvSpPr>
          <p:cNvPr id="6" name="文本框 5">
            <a:extLst>
              <a:ext uri="{FF2B5EF4-FFF2-40B4-BE49-F238E27FC236}">
                <a16:creationId xmlns:a16="http://schemas.microsoft.com/office/drawing/2014/main" id="{390EC7CF-57A8-C27B-BD05-8AA44FEB2C72}"/>
              </a:ext>
            </a:extLst>
          </p:cNvPr>
          <p:cNvSpPr txBox="1"/>
          <p:nvPr/>
        </p:nvSpPr>
        <p:spPr>
          <a:xfrm>
            <a:off x="1023177" y="6453812"/>
            <a:ext cx="7046846" cy="461665"/>
          </a:xfrm>
          <a:prstGeom prst="rect">
            <a:avLst/>
          </a:prstGeom>
          <a:noFill/>
        </p:spPr>
        <p:txBody>
          <a:bodyPr wrap="square">
            <a:spAutoFit/>
          </a:bodyPr>
          <a:lstStyle/>
          <a:p>
            <a:r>
              <a:rPr lang="en" altLang="zh-CN" sz="1200" b="0" i="0" dirty="0">
                <a:solidFill>
                  <a:srgbClr val="222222"/>
                </a:solidFill>
                <a:effectLst/>
                <a:latin typeface="Times New Roman" panose="02020603050405020304" pitchFamily="18" charset="0"/>
                <a:cs typeface="Times New Roman" panose="02020603050405020304" pitchFamily="18" charset="0"/>
              </a:rPr>
              <a:t>Zu T, </a:t>
            </a:r>
            <a:r>
              <a:rPr lang="en-US" altLang="zh-CN" sz="1200" dirty="0">
                <a:solidFill>
                  <a:srgbClr val="222222"/>
                </a:solidFill>
                <a:latin typeface="Times New Roman" panose="02020603050405020304" pitchFamily="18" charset="0"/>
                <a:cs typeface="Times New Roman" panose="02020603050405020304" pitchFamily="18" charset="0"/>
              </a:rPr>
              <a:t>...,</a:t>
            </a:r>
            <a:r>
              <a:rPr lang="en" altLang="zh-CN" sz="1200" b="0" i="0" dirty="0">
                <a:solidFill>
                  <a:srgbClr val="222222"/>
                </a:solidFill>
                <a:effectLst/>
                <a:latin typeface="Times New Roman" panose="02020603050405020304" pitchFamily="18" charset="0"/>
                <a:cs typeface="Times New Roman" panose="02020603050405020304" pitchFamily="18" charset="0"/>
              </a:rPr>
              <a:t> Joint K‐space and Image‐space Parallel Imaging (KIPI) for accelerated chemical exchange saturation transfer acquisition. Magnetic Resonance in Medicine, 2023</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B1A40F86-E95C-ABAF-86D2-4162F0956558}"/>
                  </a:ext>
                </a:extLst>
              </p:cNvPr>
              <p:cNvSpPr txBox="1"/>
              <p:nvPr/>
            </p:nvSpPr>
            <p:spPr>
              <a:xfrm>
                <a:off x="6356440" y="5318925"/>
                <a:ext cx="2465610" cy="66851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rPr>
                        <m:t>𝐴</m:t>
                      </m:r>
                      <m:r>
                        <a:rPr kumimoji="1" lang="en-US" altLang="zh-CN" sz="1800" b="0" i="1" smtClean="0">
                          <a:latin typeface="Cambria Math" panose="02040503050406030204" pitchFamily="18" charset="0"/>
                        </a:rPr>
                        <m:t>=</m:t>
                      </m:r>
                      <m:f>
                        <m:fPr>
                          <m:ctrlPr>
                            <a:rPr kumimoji="1" lang="en-US" altLang="zh-CN" sz="1800" b="0" i="1" smtClean="0">
                              <a:latin typeface="Cambria Math" panose="02040503050406030204" pitchFamily="18" charset="0"/>
                            </a:rPr>
                          </m:ctrlPr>
                        </m:fPr>
                        <m:num>
                          <m:r>
                            <a:rPr kumimoji="1" lang="en-US" altLang="zh-CN" sz="1800" b="0" i="1" smtClean="0">
                              <a:solidFill>
                                <a:srgbClr val="FF0000"/>
                              </a:solidFill>
                              <a:latin typeface="Cambria Math" panose="02040503050406030204" pitchFamily="18" charset="0"/>
                            </a:rPr>
                            <m:t>𝐾𝐼𝑃𝐼</m:t>
                          </m:r>
                          <m:r>
                            <a:rPr kumimoji="1" lang="zh-CN" altLang="en-US" sz="1800" b="0" i="1" smtClean="0">
                              <a:solidFill>
                                <a:srgbClr val="FF0000"/>
                              </a:solidFill>
                              <a:latin typeface="Cambria Math" panose="02040503050406030204" pitchFamily="18" charset="0"/>
                            </a:rPr>
                            <m:t> </m:t>
                          </m:r>
                          <m:r>
                            <a:rPr kumimoji="1" lang="en-US" altLang="zh-CN" sz="1800" b="0" i="1" smtClean="0">
                              <a:solidFill>
                                <a:srgbClr val="FF0000"/>
                              </a:solidFill>
                              <a:latin typeface="Cambria Math" panose="02040503050406030204" pitchFamily="18" charset="0"/>
                            </a:rPr>
                            <m:t>𝑖𝑚𝑎𝑔𝑒𝑠</m:t>
                          </m:r>
                          <m:r>
                            <a:rPr kumimoji="1" lang="en-US" altLang="zh-CN" sz="1800" b="0" i="1" smtClean="0">
                              <a:solidFill>
                                <a:srgbClr val="FF0000"/>
                              </a:solidFill>
                              <a:latin typeface="Cambria Math" panose="02040503050406030204" pitchFamily="18" charset="0"/>
                            </a:rPr>
                            <m:t>(??)</m:t>
                          </m:r>
                        </m:num>
                        <m:den>
                          <m:r>
                            <a:rPr kumimoji="1" lang="en-US" altLang="zh-CN" sz="1800" b="0" i="1" smtClean="0">
                              <a:latin typeface="Cambria Math" panose="02040503050406030204" pitchFamily="18" charset="0"/>
                            </a:rPr>
                            <m:t>𝑈𝑛𝑓𝑜𝑙𝑑𝑒𝑑</m:t>
                          </m:r>
                          <m:r>
                            <a:rPr kumimoji="1" lang="zh-CN" altLang="en-US" sz="1800" b="0" i="1" smtClean="0">
                              <a:latin typeface="Cambria Math" panose="02040503050406030204" pitchFamily="18" charset="0"/>
                            </a:rPr>
                            <m:t> </m:t>
                          </m:r>
                          <m:r>
                            <a:rPr kumimoji="1" lang="en-US" altLang="zh-CN" sz="1800" b="0" i="1" smtClean="0">
                              <a:latin typeface="Cambria Math" panose="02040503050406030204" pitchFamily="18" charset="0"/>
                            </a:rPr>
                            <m:t>𝑖𝑚𝑎𝑔𝑒</m:t>
                          </m:r>
                        </m:den>
                      </m:f>
                    </m:oMath>
                  </m:oMathPara>
                </a14:m>
                <a:endParaRPr kumimoji="1" lang="zh-CN" altLang="en-US" sz="1800" dirty="0"/>
              </a:p>
            </p:txBody>
          </p:sp>
        </mc:Choice>
        <mc:Fallback>
          <p:sp>
            <p:nvSpPr>
              <p:cNvPr id="9" name="文本框 8">
                <a:extLst>
                  <a:ext uri="{FF2B5EF4-FFF2-40B4-BE49-F238E27FC236}">
                    <a16:creationId xmlns:a16="http://schemas.microsoft.com/office/drawing/2014/main" id="{B1A40F86-E95C-ABAF-86D2-4162F0956558}"/>
                  </a:ext>
                </a:extLst>
              </p:cNvPr>
              <p:cNvSpPr txBox="1">
                <a:spLocks noRot="1" noChangeAspect="1" noMove="1" noResize="1" noEditPoints="1" noAdjustHandles="1" noChangeArrowheads="1" noChangeShapeType="1" noTextEdit="1"/>
              </p:cNvSpPr>
              <p:nvPr/>
            </p:nvSpPr>
            <p:spPr>
              <a:xfrm>
                <a:off x="6356440" y="5318925"/>
                <a:ext cx="2465610" cy="668516"/>
              </a:xfrm>
              <a:prstGeom prst="rect">
                <a:avLst/>
              </a:prstGeom>
              <a:blipFill>
                <a:blip r:embed="rId4"/>
                <a:stretch>
                  <a:fillRect b="-94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33766556-2365-7D66-DDC6-8CF7A6AA2FC0}"/>
                  </a:ext>
                </a:extLst>
              </p:cNvPr>
              <p:cNvSpPr txBox="1"/>
              <p:nvPr/>
            </p:nvSpPr>
            <p:spPr>
              <a:xfrm>
                <a:off x="482600" y="5354000"/>
                <a:ext cx="3313215" cy="66133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kumimoji="1" lang="en-US" altLang="zh-CN" sz="1800" i="1" smtClean="0">
                          <a:latin typeface="Cambria Math" panose="02040503050406030204" pitchFamily="18" charset="0"/>
                        </a:rPr>
                        <m:t>Estimated</m:t>
                      </m:r>
                      <m:r>
                        <a:rPr kumimoji="1" lang="zh-CN" altLang="en-US" sz="1800" b="0" i="1" smtClean="0">
                          <a:latin typeface="Cambria Math" panose="02040503050406030204" pitchFamily="18" charset="0"/>
                        </a:rPr>
                        <m:t> </m:t>
                      </m:r>
                      <m:r>
                        <a:rPr kumimoji="1" lang="en-US" altLang="zh-CN" sz="1800" b="0" i="1" smtClean="0">
                          <a:latin typeface="Cambria Math" panose="02040503050406030204" pitchFamily="18" charset="0"/>
                        </a:rPr>
                        <m:t>𝐴</m:t>
                      </m:r>
                      <m:r>
                        <a:rPr kumimoji="1" lang="en-US" altLang="zh-CN" sz="1800" b="0" i="1" smtClean="0">
                          <a:latin typeface="Cambria Math" panose="02040503050406030204" pitchFamily="18" charset="0"/>
                        </a:rPr>
                        <m:t>=</m:t>
                      </m:r>
                      <m:f>
                        <m:fPr>
                          <m:ctrlPr>
                            <a:rPr kumimoji="1" lang="en-US" altLang="zh-CN" sz="1800" b="0" i="1" smtClean="0">
                              <a:latin typeface="Cambria Math" panose="02040503050406030204" pitchFamily="18" charset="0"/>
                            </a:rPr>
                          </m:ctrlPr>
                        </m:fPr>
                        <m:num>
                          <m:r>
                            <a:rPr kumimoji="1" lang="en-US" altLang="zh-CN" sz="1800" b="0" i="1" smtClean="0">
                              <a:latin typeface="Cambria Math" panose="02040503050406030204" pitchFamily="18" charset="0"/>
                            </a:rPr>
                            <m:t>𝐴𝐹</m:t>
                          </m:r>
                          <m:r>
                            <a:rPr kumimoji="1" lang="en-US" altLang="zh-CN" sz="1800" b="0" i="1" smtClean="0">
                              <a:latin typeface="Cambria Math" panose="02040503050406030204" pitchFamily="18" charset="0"/>
                            </a:rPr>
                            <m:t>=1</m:t>
                          </m:r>
                          <m:r>
                            <a:rPr kumimoji="1" lang="zh-CN" altLang="en-US" sz="1800" b="0" i="1" smtClean="0">
                              <a:latin typeface="Cambria Math" panose="02040503050406030204" pitchFamily="18" charset="0"/>
                            </a:rPr>
                            <m:t> </m:t>
                          </m:r>
                          <m:r>
                            <a:rPr kumimoji="1" lang="en-US" altLang="zh-CN" sz="1800" b="0" i="1" smtClean="0">
                              <a:latin typeface="Cambria Math" panose="02040503050406030204" pitchFamily="18" charset="0"/>
                            </a:rPr>
                            <m:t>𝑆𝐸𝑁𝑆𝐸</m:t>
                          </m:r>
                        </m:num>
                        <m:den>
                          <m:r>
                            <a:rPr kumimoji="1" lang="en-US" altLang="zh-CN" sz="1800" b="0" i="1" smtClean="0">
                              <a:latin typeface="Cambria Math" panose="02040503050406030204" pitchFamily="18" charset="0"/>
                            </a:rPr>
                            <m:t>𝐻𝑖𝑔h𝐴𝐹</m:t>
                          </m:r>
                          <m:r>
                            <a:rPr kumimoji="1" lang="zh-CN" altLang="en-US" sz="1800" b="0" i="1" smtClean="0">
                              <a:latin typeface="Cambria Math" panose="02040503050406030204" pitchFamily="18" charset="0"/>
                            </a:rPr>
                            <m:t> </m:t>
                          </m:r>
                          <m:r>
                            <a:rPr kumimoji="1" lang="en-US" altLang="zh-CN" sz="1800" b="0" i="1" smtClean="0">
                              <a:latin typeface="Cambria Math" panose="02040503050406030204" pitchFamily="18" charset="0"/>
                            </a:rPr>
                            <m:t>𝑆𝐸𝑁𝑆𝐸</m:t>
                          </m:r>
                        </m:den>
                      </m:f>
                    </m:oMath>
                  </m:oMathPara>
                </a14:m>
                <a:endParaRPr kumimoji="1" lang="zh-CN" altLang="en-US" sz="1800" dirty="0"/>
              </a:p>
            </p:txBody>
          </p:sp>
        </mc:Choice>
        <mc:Fallback>
          <p:sp>
            <p:nvSpPr>
              <p:cNvPr id="10" name="文本框 9">
                <a:extLst>
                  <a:ext uri="{FF2B5EF4-FFF2-40B4-BE49-F238E27FC236}">
                    <a16:creationId xmlns:a16="http://schemas.microsoft.com/office/drawing/2014/main" id="{33766556-2365-7D66-DDC6-8CF7A6AA2FC0}"/>
                  </a:ext>
                </a:extLst>
              </p:cNvPr>
              <p:cNvSpPr txBox="1">
                <a:spLocks noRot="1" noChangeAspect="1" noMove="1" noResize="1" noEditPoints="1" noAdjustHandles="1" noChangeArrowheads="1" noChangeShapeType="1" noTextEdit="1"/>
              </p:cNvSpPr>
              <p:nvPr/>
            </p:nvSpPr>
            <p:spPr>
              <a:xfrm>
                <a:off x="482600" y="5354000"/>
                <a:ext cx="3313215" cy="661335"/>
              </a:xfrm>
              <a:prstGeom prst="rect">
                <a:avLst/>
              </a:prstGeom>
              <a:blipFill>
                <a:blip r:embed="rId5"/>
                <a:stretch>
                  <a:fillRect t="-1887" b="-9434"/>
                </a:stretch>
              </a:blipFill>
            </p:spPr>
            <p:txBody>
              <a:bodyPr/>
              <a:lstStyle/>
              <a:p>
                <a:r>
                  <a:rPr lang="zh-CN" altLang="en-US">
                    <a:noFill/>
                  </a:rPr>
                  <a:t> </a:t>
                </a:r>
              </a:p>
            </p:txBody>
          </p:sp>
        </mc:Fallback>
      </mc:AlternateContent>
      <p:sp>
        <p:nvSpPr>
          <p:cNvPr id="11" name="右大括号 10">
            <a:extLst>
              <a:ext uri="{FF2B5EF4-FFF2-40B4-BE49-F238E27FC236}">
                <a16:creationId xmlns:a16="http://schemas.microsoft.com/office/drawing/2014/main" id="{7368EE43-5A7C-5614-09D0-56904F400210}"/>
              </a:ext>
            </a:extLst>
          </p:cNvPr>
          <p:cNvSpPr/>
          <p:nvPr/>
        </p:nvSpPr>
        <p:spPr bwMode="auto">
          <a:xfrm rot="5400000">
            <a:off x="2243622" y="4288991"/>
            <a:ext cx="304799" cy="1913554"/>
          </a:xfrm>
          <a:prstGeom prst="rightBrace">
            <a:avLst>
              <a:gd name="adj1" fmla="val 70333"/>
              <a:gd name="adj2" fmla="val 50000"/>
            </a:avLst>
          </a:prstGeom>
          <a:noFill/>
          <a:ln w="28575" cap="flat" cmpd="sng" algn="ctr">
            <a:solidFill>
              <a:srgbClr val="922706"/>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277078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C334AE-7468-932D-61CF-B06DBBFBD9DF}"/>
              </a:ext>
            </a:extLst>
          </p:cNvPr>
          <p:cNvSpPr>
            <a:spLocks noGrp="1"/>
          </p:cNvSpPr>
          <p:nvPr>
            <p:ph idx="1"/>
          </p:nvPr>
        </p:nvSpPr>
        <p:spPr>
          <a:xfrm>
            <a:off x="1447800" y="3157537"/>
            <a:ext cx="6654800" cy="542925"/>
          </a:xfrm>
        </p:spPr>
        <p:txBody>
          <a:bodyPr/>
          <a:lstStyle/>
          <a:p>
            <a:pPr marL="0" indent="0" algn="ctr">
              <a:buNone/>
            </a:pPr>
            <a:r>
              <a:rPr kumimoji="1" lang="zh-CN" altLang="en-US" sz="3200" dirty="0"/>
              <a:t>压缩感知背景及介绍</a:t>
            </a:r>
          </a:p>
        </p:txBody>
      </p:sp>
      <p:sp>
        <p:nvSpPr>
          <p:cNvPr id="4" name="灯片编号占位符 3">
            <a:extLst>
              <a:ext uri="{FF2B5EF4-FFF2-40B4-BE49-F238E27FC236}">
                <a16:creationId xmlns:a16="http://schemas.microsoft.com/office/drawing/2014/main" id="{DD6D4067-1203-A12F-EC72-B7B42C670038}"/>
              </a:ext>
            </a:extLst>
          </p:cNvPr>
          <p:cNvSpPr>
            <a:spLocks noGrp="1"/>
          </p:cNvSpPr>
          <p:nvPr>
            <p:ph type="sldNum" sz="quarter" idx="4"/>
          </p:nvPr>
        </p:nvSpPr>
        <p:spPr/>
        <p:txBody>
          <a:bodyPr/>
          <a:lstStyle/>
          <a:p>
            <a:fld id="{2DA208CA-87DC-4215-820F-FC39CE0A3630}" type="slidenum">
              <a:rPr lang="zh-CN" altLang="en-US" smtClean="0"/>
              <a:pPr/>
              <a:t>38</a:t>
            </a:fld>
            <a:endParaRPr lang="zh-CN" altLang="en-US" dirty="0"/>
          </a:p>
        </p:txBody>
      </p:sp>
    </p:spTree>
    <p:extLst>
      <p:ext uri="{BB962C8B-B14F-4D97-AF65-F5344CB8AC3E}">
        <p14:creationId xmlns:p14="http://schemas.microsoft.com/office/powerpoint/2010/main" val="1662372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MRI</a:t>
            </a:r>
            <a:r>
              <a:rPr lang="zh-CN" altLang="en-US" dirty="0"/>
              <a:t>重建</a:t>
            </a:r>
            <a:endParaRPr lang="en-US" altLang="zh-CN" dirty="0"/>
          </a:p>
          <a:p>
            <a:pPr lvl="1"/>
            <a:r>
              <a:rPr lang="en-US" altLang="zh-CN" dirty="0"/>
              <a:t>KIPI</a:t>
            </a:r>
            <a:r>
              <a:rPr lang="zh-CN" altLang="en-US" dirty="0"/>
              <a:t>：</a:t>
            </a:r>
            <a:r>
              <a:rPr lang="en-US" altLang="zh-CN" dirty="0"/>
              <a:t>10min</a:t>
            </a:r>
          </a:p>
          <a:p>
            <a:pPr lvl="1"/>
            <a:r>
              <a:rPr lang="zh-CN" altLang="en-US" dirty="0">
                <a:solidFill>
                  <a:srgbClr val="FF0000"/>
                </a:solidFill>
              </a:rPr>
              <a:t>信号采样 </a:t>
            </a:r>
            <a:r>
              <a:rPr lang="en-US" altLang="zh-CN" dirty="0">
                <a:solidFill>
                  <a:srgbClr val="FF0000"/>
                </a:solidFill>
              </a:rPr>
              <a:t>+</a:t>
            </a:r>
            <a:r>
              <a:rPr lang="zh-CN" altLang="en-US" dirty="0">
                <a:solidFill>
                  <a:srgbClr val="FF0000"/>
                </a:solidFill>
              </a:rPr>
              <a:t> 奈奎斯特采样定律</a:t>
            </a:r>
            <a:r>
              <a:rPr lang="en-US" altLang="zh-CN" dirty="0">
                <a:solidFill>
                  <a:srgbClr val="FF0000"/>
                </a:solidFill>
              </a:rPr>
              <a:t>:</a:t>
            </a:r>
            <a:r>
              <a:rPr lang="zh-CN" altLang="en-US" dirty="0">
                <a:solidFill>
                  <a:srgbClr val="FF0000"/>
                </a:solidFill>
              </a:rPr>
              <a:t> </a:t>
            </a:r>
            <a:r>
              <a:rPr lang="en-US" altLang="zh-CN" dirty="0">
                <a:solidFill>
                  <a:srgbClr val="FF0000"/>
                </a:solidFill>
              </a:rPr>
              <a:t>5min</a:t>
            </a:r>
          </a:p>
          <a:p>
            <a:pPr lvl="1"/>
            <a:r>
              <a:rPr lang="zh-CN" altLang="en-US" dirty="0"/>
              <a:t>压缩感知</a:t>
            </a:r>
            <a:r>
              <a:rPr lang="en-US" altLang="zh-CN" dirty="0"/>
              <a:t>:</a:t>
            </a:r>
            <a:r>
              <a:rPr lang="zh-CN" altLang="en-US" dirty="0"/>
              <a:t> </a:t>
            </a:r>
            <a:r>
              <a:rPr lang="en-US" altLang="zh-CN" dirty="0"/>
              <a:t>10min</a:t>
            </a:r>
          </a:p>
          <a:p>
            <a:pPr lvl="1"/>
            <a:r>
              <a:rPr lang="zh-CN" altLang="en-US" dirty="0"/>
              <a:t>小波变换</a:t>
            </a:r>
            <a:r>
              <a:rPr lang="en-US" altLang="zh-CN" dirty="0"/>
              <a:t>:</a:t>
            </a:r>
            <a:r>
              <a:rPr lang="zh-CN" altLang="en-US" dirty="0"/>
              <a:t> </a:t>
            </a:r>
            <a:r>
              <a:rPr lang="en-US" altLang="zh-CN" dirty="0"/>
              <a:t>10min</a:t>
            </a:r>
          </a:p>
          <a:p>
            <a:pPr lvl="1"/>
            <a:r>
              <a:rPr lang="zh-CN" altLang="en-US" dirty="0"/>
              <a:t>基于稀疏小波的并行重建方法</a:t>
            </a:r>
            <a:r>
              <a:rPr lang="en-US" altLang="zh-CN" dirty="0"/>
              <a:t>:15min</a:t>
            </a:r>
          </a:p>
          <a:p>
            <a:pPr lvl="1"/>
            <a:r>
              <a:rPr lang="zh-CN" altLang="en-US" dirty="0"/>
              <a:t>代码：</a:t>
            </a:r>
            <a:r>
              <a:rPr lang="en-US" altLang="zh-CN" dirty="0"/>
              <a:t>10min</a:t>
            </a:r>
          </a:p>
          <a:p>
            <a:endParaRPr lang="en-US" altLang="zh-CN" dirty="0"/>
          </a:p>
          <a:p>
            <a:pPr lvl="1"/>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39</a:t>
            </a:fld>
            <a:endParaRPr lang="zh-CN" altLang="en-US" dirty="0"/>
          </a:p>
        </p:txBody>
      </p:sp>
      <p:sp>
        <p:nvSpPr>
          <p:cNvPr id="5" name="标题 4"/>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1577643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1A188-87F4-8B18-5A1F-57B8F88F862D}"/>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物质基础</a:t>
            </a:r>
          </a:p>
        </p:txBody>
      </p:sp>
      <p:sp>
        <p:nvSpPr>
          <p:cNvPr id="4" name="灯片编号占位符 3">
            <a:extLst>
              <a:ext uri="{FF2B5EF4-FFF2-40B4-BE49-F238E27FC236}">
                <a16:creationId xmlns:a16="http://schemas.microsoft.com/office/drawing/2014/main" id="{1B6CE8AA-E689-6313-0CE4-E10B6E390534}"/>
              </a:ext>
            </a:extLst>
          </p:cNvPr>
          <p:cNvSpPr>
            <a:spLocks noGrp="1"/>
          </p:cNvSpPr>
          <p:nvPr>
            <p:ph type="sldNum" sz="quarter" idx="4"/>
          </p:nvPr>
        </p:nvSpPr>
        <p:spPr/>
        <p:txBody>
          <a:bodyPr/>
          <a:lstStyle/>
          <a:p>
            <a:fld id="{2DA208CA-87DC-4215-820F-FC39CE0A3630}" type="slidenum">
              <a:rPr lang="zh-CN" altLang="en-US" smtClean="0"/>
              <a:pPr/>
              <a:t>4</a:t>
            </a:fld>
            <a:endParaRPr lang="zh-CN" altLang="en-US" dirty="0"/>
          </a:p>
        </p:txBody>
      </p:sp>
      <p:pic>
        <p:nvPicPr>
          <p:cNvPr id="6" name="内容占位符 5">
            <a:extLst>
              <a:ext uri="{FF2B5EF4-FFF2-40B4-BE49-F238E27FC236}">
                <a16:creationId xmlns:a16="http://schemas.microsoft.com/office/drawing/2014/main" id="{331D7F60-D0FC-0A17-5613-5E6A978BF133}"/>
              </a:ext>
            </a:extLst>
          </p:cNvPr>
          <p:cNvPicPr>
            <a:picLocks noGrp="1" noChangeAspect="1"/>
          </p:cNvPicPr>
          <p:nvPr>
            <p:ph idx="1"/>
          </p:nvPr>
        </p:nvPicPr>
        <p:blipFill>
          <a:blip r:embed="rId3"/>
          <a:stretch>
            <a:fillRect/>
          </a:stretch>
        </p:blipFill>
        <p:spPr bwMode="auto">
          <a:xfrm>
            <a:off x="838200" y="1828800"/>
            <a:ext cx="4666593"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0958912-0AE8-B534-2057-6C614572AE9F}"/>
              </a:ext>
            </a:extLst>
          </p:cNvPr>
          <p:cNvSpPr txBox="1"/>
          <p:nvPr/>
        </p:nvSpPr>
        <p:spPr>
          <a:xfrm>
            <a:off x="3390900" y="5115579"/>
            <a:ext cx="2362200" cy="523220"/>
          </a:xfrm>
          <a:prstGeom prst="rect">
            <a:avLst/>
          </a:prstGeom>
          <a:noFill/>
        </p:spPr>
        <p:txBody>
          <a:bodyPr wrap="square" rtlCol="0">
            <a:spAutoFit/>
          </a:bodyPr>
          <a:lstStyle/>
          <a:p>
            <a:r>
              <a:rPr kumimoji="1" lang="zh-CN" altLang="en-US" sz="2800" dirty="0"/>
              <a:t>进入主磁场前</a:t>
            </a:r>
          </a:p>
        </p:txBody>
      </p:sp>
      <p:sp>
        <p:nvSpPr>
          <p:cNvPr id="8" name="文本框 7">
            <a:extLst>
              <a:ext uri="{FF2B5EF4-FFF2-40B4-BE49-F238E27FC236}">
                <a16:creationId xmlns:a16="http://schemas.microsoft.com/office/drawing/2014/main" id="{DECC1FE4-CA1D-D7C3-374C-1540E7DB6A6D}"/>
              </a:ext>
            </a:extLst>
          </p:cNvPr>
          <p:cNvSpPr txBox="1"/>
          <p:nvPr/>
        </p:nvSpPr>
        <p:spPr>
          <a:xfrm>
            <a:off x="5775284" y="2969567"/>
            <a:ext cx="2378115" cy="830997"/>
          </a:xfrm>
          <a:prstGeom prst="rect">
            <a:avLst/>
          </a:prstGeom>
          <a:noFill/>
        </p:spPr>
        <p:txBody>
          <a:bodyPr wrap="square" rtlCol="0">
            <a:spAutoFit/>
          </a:bodyPr>
          <a:lstStyle/>
          <a:p>
            <a:r>
              <a:rPr kumimoji="1" lang="zh-CN" altLang="en-US" dirty="0"/>
              <a:t>小磁场无序排列</a:t>
            </a:r>
            <a:endParaRPr kumimoji="1" lang="en-US" altLang="zh-CN" dirty="0"/>
          </a:p>
          <a:p>
            <a:r>
              <a:rPr kumimoji="1" lang="zh-CN" altLang="en-US" dirty="0"/>
              <a:t>各磁分量抵消</a:t>
            </a:r>
          </a:p>
        </p:txBody>
      </p:sp>
      <p:sp>
        <p:nvSpPr>
          <p:cNvPr id="9" name="文本框 8">
            <a:extLst>
              <a:ext uri="{FF2B5EF4-FFF2-40B4-BE49-F238E27FC236}">
                <a16:creationId xmlns:a16="http://schemas.microsoft.com/office/drawing/2014/main" id="{DFCA430D-6772-B8CD-F15D-927169728F7B}"/>
              </a:ext>
            </a:extLst>
          </p:cNvPr>
          <p:cNvSpPr txBox="1"/>
          <p:nvPr/>
        </p:nvSpPr>
        <p:spPr>
          <a:xfrm>
            <a:off x="-17473" y="6462439"/>
            <a:ext cx="1518364"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r>
              <a:rPr lang="zh-CN" altLang="en-US" sz="800" b="0" i="0" u="none" strike="noStrike" dirty="0">
                <a:solidFill>
                  <a:srgbClr val="121212"/>
                </a:solidFill>
                <a:effectLst/>
                <a:latin typeface="-apple-system"/>
              </a:rPr>
              <a:t>磁共振成像技术指南，杨正汉</a:t>
            </a:r>
            <a:endParaRPr kumimoji="1" lang="zh-CN" altLang="en-US" sz="1000" dirty="0"/>
          </a:p>
        </p:txBody>
      </p:sp>
    </p:spTree>
    <p:extLst>
      <p:ext uri="{BB962C8B-B14F-4D97-AF65-F5344CB8AC3E}">
        <p14:creationId xmlns:p14="http://schemas.microsoft.com/office/powerpoint/2010/main" val="1998774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9B79F-9DC3-C484-D98E-3790888AB33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2E48D2-AE43-750F-76C0-CCEDC4AA0C03}"/>
                  </a:ext>
                </a:extLst>
              </p:cNvPr>
              <p:cNvSpPr>
                <a:spLocks noGrp="1"/>
              </p:cNvSpPr>
              <p:nvPr>
                <p:ph idx="1"/>
              </p:nvPr>
            </p:nvSpPr>
            <p:spPr/>
            <p:txBody>
              <a:bodyPr/>
              <a:lstStyle/>
              <a:p>
                <a:r>
                  <a:rPr lang="zh-CN" altLang="en-US" dirty="0"/>
                  <a:t>信号采样</a:t>
                </a:r>
                <a:endParaRPr lang="en-US" altLang="zh-CN" dirty="0"/>
              </a:p>
              <a:p>
                <a:pPr lvl="1"/>
                <a:r>
                  <a:rPr lang="zh-CN" altLang="en-US" dirty="0"/>
                  <a:t>对于一个正弦信号：</a:t>
                </a:r>
              </a:p>
              <a:p>
                <a:pPr marL="62865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en-US" altLang="zh-CN" dirty="0"/>
              </a:p>
              <a:p>
                <a:pPr marL="628650" lvl="1" indent="0">
                  <a:buNone/>
                </a:pPr>
                <a:r>
                  <a:rPr lang="zh-CN" altLang="en-US" dirty="0"/>
                  <a:t>如果我们分别以</a:t>
                </a:r>
                <a:r>
                  <a:rPr lang="en-US" altLang="zh-CN" dirty="0"/>
                  <a:t>0.5</a:t>
                </a:r>
                <a:r>
                  <a:rPr lang="zh-CN" altLang="en-US" dirty="0"/>
                  <a:t>，</a:t>
                </a:r>
                <a:r>
                  <a:rPr lang="en-US" altLang="zh-CN" dirty="0"/>
                  <a:t>0.25</a:t>
                </a:r>
                <a:r>
                  <a:rPr lang="zh-CN" altLang="en-US" dirty="0"/>
                  <a:t>，</a:t>
                </a:r>
                <a:r>
                  <a:rPr lang="en-US" altLang="zh-CN" dirty="0"/>
                  <a:t>0.1</a:t>
                </a:r>
                <a:r>
                  <a:rPr lang="zh-CN" altLang="en-US" dirty="0"/>
                  <a:t>的间隔取点，然后再将每个点用直线连接起来。</a:t>
                </a:r>
                <a:endParaRPr lang="en-US" altLang="zh-CN" dirty="0"/>
              </a:p>
              <a:p>
                <a:pPr lvl="1"/>
                <a:r>
                  <a:rPr lang="zh-CN" altLang="en-US" dirty="0"/>
                  <a:t>可以发现，时间间隔越小，信号还原的越精确。</a:t>
                </a:r>
                <a:endParaRPr lang="en-US" altLang="zh-CN" dirty="0"/>
              </a:p>
              <a:p>
                <a:pPr lvl="1"/>
                <a:endParaRPr lang="en-US" altLang="zh-CN" dirty="0"/>
              </a:p>
              <a:p>
                <a:pPr lvl="1"/>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BA2E48D2-AE43-750F-76C0-CCEDC4AA0C03}"/>
                  </a:ext>
                </a:extLst>
              </p:cNvPr>
              <p:cNvSpPr>
                <a:spLocks noGrp="1" noRot="1" noChangeAspect="1" noMove="1" noResize="1" noEditPoints="1" noAdjustHandles="1" noChangeArrowheads="1" noChangeShapeType="1" noTextEdit="1"/>
              </p:cNvSpPr>
              <p:nvPr>
                <p:ph idx="1"/>
              </p:nvPr>
            </p:nvSpPr>
            <p:spPr>
              <a:blipFill>
                <a:blip r:embed="rId3"/>
                <a:stretch>
                  <a:fillRect t="-115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F215A8C-9834-FB0B-73B8-5A891FC4D337}"/>
              </a:ext>
            </a:extLst>
          </p:cNvPr>
          <p:cNvSpPr>
            <a:spLocks noGrp="1"/>
          </p:cNvSpPr>
          <p:nvPr>
            <p:ph type="sldNum" sz="quarter" idx="4"/>
          </p:nvPr>
        </p:nvSpPr>
        <p:spPr/>
        <p:txBody>
          <a:bodyPr/>
          <a:lstStyle/>
          <a:p>
            <a:fld id="{2DA208CA-87DC-4215-820F-FC39CE0A3630}" type="slidenum">
              <a:rPr lang="zh-CN" altLang="en-US" smtClean="0"/>
              <a:pPr/>
              <a:t>40</a:t>
            </a:fld>
            <a:endParaRPr lang="zh-CN" altLang="en-US" dirty="0"/>
          </a:p>
        </p:txBody>
      </p:sp>
      <p:pic>
        <p:nvPicPr>
          <p:cNvPr id="6" name="图片 5">
            <a:extLst>
              <a:ext uri="{FF2B5EF4-FFF2-40B4-BE49-F238E27FC236}">
                <a16:creationId xmlns:a16="http://schemas.microsoft.com/office/drawing/2014/main" id="{3F20002C-2250-0739-D83D-ECF60BF35A0D}"/>
              </a:ext>
            </a:extLst>
          </p:cNvPr>
          <p:cNvPicPr>
            <a:picLocks noChangeAspect="1"/>
          </p:cNvPicPr>
          <p:nvPr/>
        </p:nvPicPr>
        <p:blipFill>
          <a:blip r:embed="rId4"/>
          <a:stretch>
            <a:fillRect/>
          </a:stretch>
        </p:blipFill>
        <p:spPr>
          <a:xfrm>
            <a:off x="1563426" y="3451077"/>
            <a:ext cx="6083613" cy="1454225"/>
          </a:xfrm>
          <a:prstGeom prst="rect">
            <a:avLst/>
          </a:prstGeom>
        </p:spPr>
      </p:pic>
      <p:pic>
        <p:nvPicPr>
          <p:cNvPr id="8" name="图片 7">
            <a:extLst>
              <a:ext uri="{FF2B5EF4-FFF2-40B4-BE49-F238E27FC236}">
                <a16:creationId xmlns:a16="http://schemas.microsoft.com/office/drawing/2014/main" id="{3596D7C3-FBDD-A411-4016-14B68063FD24}"/>
              </a:ext>
            </a:extLst>
          </p:cNvPr>
          <p:cNvPicPr>
            <a:picLocks noChangeAspect="1"/>
          </p:cNvPicPr>
          <p:nvPr/>
        </p:nvPicPr>
        <p:blipFill>
          <a:blip r:embed="rId5"/>
          <a:stretch>
            <a:fillRect/>
          </a:stretch>
        </p:blipFill>
        <p:spPr>
          <a:xfrm>
            <a:off x="1496187" y="4905302"/>
            <a:ext cx="3105310" cy="1428823"/>
          </a:xfrm>
          <a:prstGeom prst="rect">
            <a:avLst/>
          </a:prstGeom>
        </p:spPr>
      </p:pic>
    </p:spTree>
    <p:extLst>
      <p:ext uri="{BB962C8B-B14F-4D97-AF65-F5344CB8AC3E}">
        <p14:creationId xmlns:p14="http://schemas.microsoft.com/office/powerpoint/2010/main" val="410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4EFBF-E3EA-9964-29F3-1A1A675D69A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kumimoji="1" lang="zh-CN" altLang="en-US" dirty="0"/>
          </a:p>
        </p:txBody>
      </p:sp>
      <p:sp>
        <p:nvSpPr>
          <p:cNvPr id="3" name="内容占位符 2">
            <a:extLst>
              <a:ext uri="{FF2B5EF4-FFF2-40B4-BE49-F238E27FC236}">
                <a16:creationId xmlns:a16="http://schemas.microsoft.com/office/drawing/2014/main" id="{6902D730-93BE-E735-ACCB-131B45C5B015}"/>
              </a:ext>
            </a:extLst>
          </p:cNvPr>
          <p:cNvSpPr>
            <a:spLocks noGrp="1"/>
          </p:cNvSpPr>
          <p:nvPr>
            <p:ph idx="1"/>
          </p:nvPr>
        </p:nvSpPr>
        <p:spPr/>
        <p:txBody>
          <a:bodyPr/>
          <a:lstStyle/>
          <a:p>
            <a:r>
              <a:rPr lang="en" altLang="zh-CN" b="0" i="0" dirty="0">
                <a:effectLst/>
                <a:latin typeface="Times New Roman" panose="02020603050405020304" pitchFamily="18" charset="0"/>
              </a:rPr>
              <a:t>Nyquist–Shannon sampling theorem</a:t>
            </a:r>
            <a:endParaRPr kumimoji="1" lang="zh-CN" altLang="en-US" dirty="0"/>
          </a:p>
        </p:txBody>
      </p:sp>
      <p:sp>
        <p:nvSpPr>
          <p:cNvPr id="4" name="灯片编号占位符 3">
            <a:extLst>
              <a:ext uri="{FF2B5EF4-FFF2-40B4-BE49-F238E27FC236}">
                <a16:creationId xmlns:a16="http://schemas.microsoft.com/office/drawing/2014/main" id="{4D72F23A-8BE7-425F-6704-DC1BBDBDF257}"/>
              </a:ext>
            </a:extLst>
          </p:cNvPr>
          <p:cNvSpPr>
            <a:spLocks noGrp="1"/>
          </p:cNvSpPr>
          <p:nvPr>
            <p:ph type="sldNum" sz="quarter" idx="4"/>
          </p:nvPr>
        </p:nvSpPr>
        <p:spPr/>
        <p:txBody>
          <a:bodyPr/>
          <a:lstStyle/>
          <a:p>
            <a:fld id="{2DA208CA-87DC-4215-820F-FC39CE0A3630}" type="slidenum">
              <a:rPr lang="zh-CN" altLang="en-US" smtClean="0"/>
              <a:pPr/>
              <a:t>41</a:t>
            </a:fld>
            <a:endParaRPr lang="zh-CN" altLang="en-US" dirty="0"/>
          </a:p>
        </p:txBody>
      </p:sp>
      <p:pic>
        <p:nvPicPr>
          <p:cNvPr id="6" name="图片 5">
            <a:extLst>
              <a:ext uri="{FF2B5EF4-FFF2-40B4-BE49-F238E27FC236}">
                <a16:creationId xmlns:a16="http://schemas.microsoft.com/office/drawing/2014/main" id="{C087CBB9-20BB-B879-5225-1AEF21B84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267076"/>
            <a:ext cx="7315200" cy="2842874"/>
          </a:xfrm>
          <a:prstGeom prst="rect">
            <a:avLst/>
          </a:prstGeom>
        </p:spPr>
      </p:pic>
      <p:pic>
        <p:nvPicPr>
          <p:cNvPr id="10" name="图片 9">
            <a:extLst>
              <a:ext uri="{FF2B5EF4-FFF2-40B4-BE49-F238E27FC236}">
                <a16:creationId xmlns:a16="http://schemas.microsoft.com/office/drawing/2014/main" id="{0747F746-7EB4-259C-317A-4457A9B7BC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47" y="1796614"/>
            <a:ext cx="7450106" cy="1327587"/>
          </a:xfrm>
          <a:prstGeom prst="rect">
            <a:avLst/>
          </a:prstGeom>
        </p:spPr>
      </p:pic>
      <p:sp>
        <p:nvSpPr>
          <p:cNvPr id="12" name="文本框 11">
            <a:extLst>
              <a:ext uri="{FF2B5EF4-FFF2-40B4-BE49-F238E27FC236}">
                <a16:creationId xmlns:a16="http://schemas.microsoft.com/office/drawing/2014/main" id="{EDFFD355-DAC4-292D-FD19-538E7DAC3947}"/>
              </a:ext>
            </a:extLst>
          </p:cNvPr>
          <p:cNvSpPr txBox="1"/>
          <p:nvPr/>
        </p:nvSpPr>
        <p:spPr>
          <a:xfrm>
            <a:off x="7620000" y="1066800"/>
            <a:ext cx="800219" cy="461665"/>
          </a:xfrm>
          <a:prstGeom prst="rect">
            <a:avLst/>
          </a:prstGeom>
          <a:noFill/>
        </p:spPr>
        <p:txBody>
          <a:bodyPr wrap="none" rtlCol="0">
            <a:spAutoFit/>
          </a:bodyPr>
          <a:lstStyle/>
          <a:p>
            <a:r>
              <a:rPr kumimoji="1" lang="zh-CN" altLang="en-US" dirty="0"/>
              <a:t>推导</a:t>
            </a:r>
          </a:p>
        </p:txBody>
      </p:sp>
      <p:pic>
        <p:nvPicPr>
          <p:cNvPr id="8" name="图片 7">
            <a:extLst>
              <a:ext uri="{FF2B5EF4-FFF2-40B4-BE49-F238E27FC236}">
                <a16:creationId xmlns:a16="http://schemas.microsoft.com/office/drawing/2014/main" id="{330C89DD-5E85-D335-5E91-76402897EDF2}"/>
              </a:ext>
            </a:extLst>
          </p:cNvPr>
          <p:cNvPicPr>
            <a:picLocks noChangeAspect="1"/>
          </p:cNvPicPr>
          <p:nvPr/>
        </p:nvPicPr>
        <p:blipFill>
          <a:blip r:embed="rId5"/>
          <a:stretch>
            <a:fillRect/>
          </a:stretch>
        </p:blipFill>
        <p:spPr>
          <a:xfrm>
            <a:off x="381000" y="6125049"/>
            <a:ext cx="4343400" cy="351951"/>
          </a:xfrm>
          <a:prstGeom prst="rect">
            <a:avLst/>
          </a:prstGeom>
        </p:spPr>
      </p:pic>
    </p:spTree>
    <p:extLst>
      <p:ext uri="{BB962C8B-B14F-4D97-AF65-F5344CB8AC3E}">
        <p14:creationId xmlns:p14="http://schemas.microsoft.com/office/powerpoint/2010/main" val="2493607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MRI</a:t>
            </a:r>
            <a:r>
              <a:rPr lang="zh-CN" altLang="en-US" dirty="0"/>
              <a:t>重建</a:t>
            </a:r>
            <a:endParaRPr lang="en-US" altLang="zh-CN" dirty="0"/>
          </a:p>
          <a:p>
            <a:pPr lvl="1"/>
            <a:r>
              <a:rPr lang="en-US" altLang="zh-CN" dirty="0"/>
              <a:t>KIPI</a:t>
            </a:r>
            <a:r>
              <a:rPr lang="zh-CN" altLang="en-US" dirty="0"/>
              <a:t>：</a:t>
            </a:r>
            <a:r>
              <a:rPr lang="en-US" altLang="zh-CN" dirty="0"/>
              <a:t>10min</a:t>
            </a:r>
          </a:p>
          <a:p>
            <a:pPr lvl="1"/>
            <a:r>
              <a:rPr lang="zh-CN" altLang="en-US" dirty="0"/>
              <a:t>信号采样 </a:t>
            </a:r>
            <a:r>
              <a:rPr lang="en-US" altLang="zh-CN" dirty="0"/>
              <a:t>+</a:t>
            </a:r>
            <a:r>
              <a:rPr lang="zh-CN" altLang="en-US" dirty="0"/>
              <a:t> 奈奎斯特采样定律</a:t>
            </a:r>
            <a:r>
              <a:rPr lang="en-US" altLang="zh-CN" dirty="0"/>
              <a:t>:</a:t>
            </a:r>
            <a:r>
              <a:rPr lang="zh-CN" altLang="en-US" dirty="0"/>
              <a:t> </a:t>
            </a:r>
            <a:r>
              <a:rPr lang="en-US" altLang="zh-CN" dirty="0"/>
              <a:t>5min</a:t>
            </a:r>
          </a:p>
          <a:p>
            <a:pPr lvl="1"/>
            <a:r>
              <a:rPr lang="zh-CN" altLang="en-US" dirty="0">
                <a:solidFill>
                  <a:srgbClr val="FF0000"/>
                </a:solidFill>
              </a:rPr>
              <a:t>压缩感知</a:t>
            </a:r>
            <a:r>
              <a:rPr lang="en-US" altLang="zh-CN" dirty="0">
                <a:solidFill>
                  <a:srgbClr val="FF0000"/>
                </a:solidFill>
              </a:rPr>
              <a:t>:</a:t>
            </a:r>
            <a:r>
              <a:rPr lang="zh-CN" altLang="en-US" dirty="0">
                <a:solidFill>
                  <a:srgbClr val="FF0000"/>
                </a:solidFill>
              </a:rPr>
              <a:t> </a:t>
            </a:r>
            <a:r>
              <a:rPr lang="en-US" altLang="zh-CN" dirty="0">
                <a:solidFill>
                  <a:srgbClr val="FF0000"/>
                </a:solidFill>
              </a:rPr>
              <a:t>10min</a:t>
            </a:r>
          </a:p>
          <a:p>
            <a:pPr lvl="1"/>
            <a:r>
              <a:rPr lang="zh-CN" altLang="en-US" dirty="0"/>
              <a:t>小波变换</a:t>
            </a:r>
            <a:r>
              <a:rPr lang="en-US" altLang="zh-CN" dirty="0"/>
              <a:t>:</a:t>
            </a:r>
            <a:r>
              <a:rPr lang="zh-CN" altLang="en-US" dirty="0"/>
              <a:t> </a:t>
            </a:r>
            <a:r>
              <a:rPr lang="en-US" altLang="zh-CN" dirty="0"/>
              <a:t>10min</a:t>
            </a:r>
          </a:p>
          <a:p>
            <a:pPr lvl="1"/>
            <a:r>
              <a:rPr lang="zh-CN" altLang="en-US" dirty="0"/>
              <a:t>基于稀疏小波的并行重建方法</a:t>
            </a:r>
            <a:r>
              <a:rPr lang="en-US" altLang="zh-CN" dirty="0"/>
              <a:t>:15min</a:t>
            </a:r>
          </a:p>
          <a:p>
            <a:pPr lvl="1"/>
            <a:r>
              <a:rPr lang="zh-CN" altLang="en-US" dirty="0"/>
              <a:t>代码：</a:t>
            </a:r>
            <a:r>
              <a:rPr lang="en-US" altLang="zh-CN" dirty="0"/>
              <a:t>10min</a:t>
            </a:r>
          </a:p>
          <a:p>
            <a:endParaRPr lang="en-US" altLang="zh-CN" dirty="0"/>
          </a:p>
          <a:p>
            <a:pPr lvl="1"/>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42</a:t>
            </a:fld>
            <a:endParaRPr lang="zh-CN" altLang="en-US" dirty="0"/>
          </a:p>
        </p:txBody>
      </p:sp>
      <p:sp>
        <p:nvSpPr>
          <p:cNvPr id="5" name="标题 4"/>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381094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FB4083-0289-6B27-CDBB-D4392C3DF3E2}"/>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kumimoji="1" lang="zh-CN" altLang="en-US" dirty="0"/>
          </a:p>
        </p:txBody>
      </p:sp>
      <p:sp>
        <p:nvSpPr>
          <p:cNvPr id="3" name="内容占位符 2">
            <a:extLst>
              <a:ext uri="{FF2B5EF4-FFF2-40B4-BE49-F238E27FC236}">
                <a16:creationId xmlns:a16="http://schemas.microsoft.com/office/drawing/2014/main" id="{B58DD66A-B9F9-F941-2FEE-76906154F5CE}"/>
              </a:ext>
            </a:extLst>
          </p:cNvPr>
          <p:cNvSpPr>
            <a:spLocks noGrp="1"/>
          </p:cNvSpPr>
          <p:nvPr>
            <p:ph idx="1"/>
          </p:nvPr>
        </p:nvSpPr>
        <p:spPr/>
        <p:txBody>
          <a:bodyPr/>
          <a:lstStyle/>
          <a:p>
            <a:r>
              <a:rPr lang="en-US" altLang="zh-CN" b="0" i="0" dirty="0">
                <a:effectLst/>
                <a:latin typeface="Times New Roman" panose="02020603050405020304" pitchFamily="18" charset="0"/>
              </a:rPr>
              <a:t>Definition</a:t>
            </a:r>
          </a:p>
          <a:p>
            <a:pPr lvl="1"/>
            <a:r>
              <a:rPr lang="zh-CN" altLang="en-US" dirty="0"/>
              <a:t>目的：突破信号处理领域的金科玉律</a:t>
            </a:r>
            <a:r>
              <a:rPr lang="en-US" altLang="zh-CN" dirty="0"/>
              <a:t>——</a:t>
            </a:r>
            <a:r>
              <a:rPr lang="zh-CN" altLang="en-US" dirty="0"/>
              <a:t>奈奎斯特采样定律。</a:t>
            </a:r>
            <a:r>
              <a:rPr lang="zh-CN" altLang="en-US" dirty="0">
                <a:solidFill>
                  <a:srgbClr val="FF0000"/>
                </a:solidFill>
              </a:rPr>
              <a:t>在信号采样的过程中用很少的随机采样点，实现全采样一样的效果</a:t>
            </a:r>
            <a:endParaRPr lang="en-US" altLang="zh-CN" dirty="0"/>
          </a:p>
          <a:p>
            <a:pPr lvl="1"/>
            <a:r>
              <a:rPr lang="zh-CN" altLang="en-US" dirty="0"/>
              <a:t>含义：“压缩的采样”，准确说是</a:t>
            </a:r>
            <a:r>
              <a:rPr lang="zh-CN" altLang="en-US" dirty="0">
                <a:solidFill>
                  <a:srgbClr val="FF0000"/>
                </a:solidFill>
              </a:rPr>
              <a:t>在采样过程中完成了数据压缩</a:t>
            </a:r>
            <a:r>
              <a:rPr lang="zh-CN" altLang="en-US" dirty="0"/>
              <a:t>的过程。</a:t>
            </a:r>
            <a:endParaRPr lang="en-US" altLang="zh-CN" dirty="0"/>
          </a:p>
        </p:txBody>
      </p:sp>
      <p:sp>
        <p:nvSpPr>
          <p:cNvPr id="4" name="灯片编号占位符 3">
            <a:extLst>
              <a:ext uri="{FF2B5EF4-FFF2-40B4-BE49-F238E27FC236}">
                <a16:creationId xmlns:a16="http://schemas.microsoft.com/office/drawing/2014/main" id="{2209DCE8-DDD7-A55B-6A7B-975B96FD10EA}"/>
              </a:ext>
            </a:extLst>
          </p:cNvPr>
          <p:cNvSpPr>
            <a:spLocks noGrp="1"/>
          </p:cNvSpPr>
          <p:nvPr>
            <p:ph type="sldNum" sz="quarter" idx="4"/>
          </p:nvPr>
        </p:nvSpPr>
        <p:spPr/>
        <p:txBody>
          <a:bodyPr/>
          <a:lstStyle/>
          <a:p>
            <a:fld id="{2DA208CA-87DC-4215-820F-FC39CE0A3630}" type="slidenum">
              <a:rPr lang="zh-CN" altLang="en-US" smtClean="0"/>
              <a:pPr/>
              <a:t>43</a:t>
            </a:fld>
            <a:endParaRPr lang="zh-CN" altLang="en-US" dirty="0"/>
          </a:p>
        </p:txBody>
      </p:sp>
      <p:pic>
        <p:nvPicPr>
          <p:cNvPr id="5" name="图片 4">
            <a:extLst>
              <a:ext uri="{FF2B5EF4-FFF2-40B4-BE49-F238E27FC236}">
                <a16:creationId xmlns:a16="http://schemas.microsoft.com/office/drawing/2014/main" id="{A355F9AA-A361-9FED-C27E-44BE0AE09FEA}"/>
              </a:ext>
            </a:extLst>
          </p:cNvPr>
          <p:cNvPicPr>
            <a:picLocks noChangeAspect="1"/>
          </p:cNvPicPr>
          <p:nvPr/>
        </p:nvPicPr>
        <p:blipFill>
          <a:blip r:embed="rId3"/>
          <a:stretch>
            <a:fillRect/>
          </a:stretch>
        </p:blipFill>
        <p:spPr>
          <a:xfrm>
            <a:off x="1388241" y="3276600"/>
            <a:ext cx="7239000" cy="2748417"/>
          </a:xfrm>
          <a:prstGeom prst="rect">
            <a:avLst/>
          </a:prstGeom>
        </p:spPr>
      </p:pic>
    </p:spTree>
    <p:extLst>
      <p:ext uri="{BB962C8B-B14F-4D97-AF65-F5344CB8AC3E}">
        <p14:creationId xmlns:p14="http://schemas.microsoft.com/office/powerpoint/2010/main" val="3039415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pPr algn="l"/>
            <a:r>
              <a:rPr lang="zh-CN" altLang="en-US" i="0" dirty="0">
                <a:solidFill>
                  <a:srgbClr val="121212"/>
                </a:solidFill>
                <a:effectLst/>
                <a:latin typeface="-apple-system"/>
              </a:rPr>
              <a:t>图像是可压缩的：图像空间的广阔</a:t>
            </a:r>
          </a:p>
          <a:p>
            <a:pPr lvl="1"/>
            <a:r>
              <a:rPr lang="zh-CN" altLang="en-US" b="0" i="0" u="none" strike="noStrike" dirty="0">
                <a:solidFill>
                  <a:srgbClr val="333333"/>
                </a:solidFill>
                <a:effectLst/>
                <a:latin typeface="Latin Modern Roman" pitchFamily="2" charset="0"/>
              </a:rPr>
              <a:t>人可以理解的图像只占高维图像空间中的很小一部分分布。</a:t>
            </a:r>
            <a:endParaRPr lang="en-US" altLang="zh-CN" b="0" i="0" u="none" strike="noStrike" dirty="0">
              <a:solidFill>
                <a:srgbClr val="333333"/>
              </a:solidFill>
              <a:effectLst/>
              <a:latin typeface="Latin Modern Roman" pitchFamily="2" charset="0"/>
            </a:endParaRPr>
          </a:p>
          <a:p>
            <a:pPr lvl="1"/>
            <a:endParaRPr lang="en-US" altLang="zh-CN" dirty="0">
              <a:solidFill>
                <a:srgbClr val="333333"/>
              </a:solidFill>
              <a:latin typeface="Latin Modern Roman" pitchFamily="2" charset="0"/>
            </a:endParaRPr>
          </a:p>
          <a:p>
            <a:pPr lvl="1"/>
            <a:endParaRPr lang="en-US" altLang="zh-CN" dirty="0">
              <a:solidFill>
                <a:srgbClr val="333333"/>
              </a:solidFill>
              <a:latin typeface="Latin Modern Roman" pitchFamily="2" charset="0"/>
            </a:endParaRPr>
          </a:p>
          <a:p>
            <a:pPr lvl="1"/>
            <a:endParaRPr lang="en-US" altLang="zh-CN" dirty="0">
              <a:solidFill>
                <a:srgbClr val="333333"/>
              </a:solidFill>
              <a:latin typeface="Latin Modern Roman" pitchFamily="2" charset="0"/>
            </a:endParaRPr>
          </a:p>
          <a:p>
            <a:pPr lvl="1"/>
            <a:endParaRPr lang="en-US" altLang="zh-CN" dirty="0">
              <a:solidFill>
                <a:srgbClr val="333333"/>
              </a:solidFill>
              <a:latin typeface="Latin Modern Roman" pitchFamily="2" charset="0"/>
            </a:endParaRPr>
          </a:p>
          <a:p>
            <a:pPr marL="0" indent="0">
              <a:buNone/>
            </a:pPr>
            <a:endParaRPr lang="en-US" altLang="zh-CN" b="1" kern="0" dirty="0">
              <a:solidFill>
                <a:srgbClr val="121212"/>
              </a:solidFill>
              <a:latin typeface="-apple-system"/>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44</a:t>
            </a:fld>
            <a:endParaRPr lang="zh-CN" altLang="en-US" dirty="0"/>
          </a:p>
        </p:txBody>
      </p:sp>
      <p:sp>
        <p:nvSpPr>
          <p:cNvPr id="5" name="标题 4"/>
          <p:cNvSpPr>
            <a:spLocks noGrp="1"/>
          </p:cNvSpPr>
          <p:nvPr>
            <p:ph type="title"/>
          </p:nvPr>
        </p:nvSpPr>
        <p:spPr>
          <a:xfrm>
            <a:off x="0" y="0"/>
            <a:ext cx="9144000" cy="762000"/>
          </a:xfrm>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lang="zh-CN" altLang="en-US"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A1780BD9-65CF-B093-7306-B8FFD6BF4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819400"/>
            <a:ext cx="7391400" cy="316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889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68A65-7605-025F-729B-38CEF9DA75C8}"/>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6F5B6DB-707A-C563-5AEE-1EC4282AC512}"/>
                  </a:ext>
                </a:extLst>
              </p:cNvPr>
              <p:cNvSpPr>
                <a:spLocks noGrp="1"/>
              </p:cNvSpPr>
              <p:nvPr>
                <p:ph idx="1"/>
              </p:nvPr>
            </p:nvSpPr>
            <p:spPr>
              <a:xfrm>
                <a:off x="431800" y="1066800"/>
                <a:ext cx="4140200" cy="5267325"/>
              </a:xfrm>
            </p:spPr>
            <p:txBody>
              <a:bodyPr/>
              <a:lstStyle/>
              <a:p>
                <a:r>
                  <a:rPr lang="en" altLang="zh-CN" dirty="0">
                    <a:solidFill>
                      <a:srgbClr val="121212"/>
                    </a:solidFill>
                  </a:rPr>
                  <a:t>Example: Compression with FFT</a:t>
                </a:r>
              </a:p>
              <a:p>
                <a:pPr marL="0" indent="0">
                  <a:buNone/>
                </a:pPr>
                <a:r>
                  <a:rPr kumimoji="1" lang="zh-CN" altLang="en-US" dirty="0"/>
                  <a:t>    对频域信号</a:t>
                </a:r>
                <a14:m>
                  <m:oMath xmlns:m="http://schemas.openxmlformats.org/officeDocument/2006/math">
                    <m:r>
                      <a:rPr kumimoji="1" lang="en-US" altLang="zh-CN" b="0" i="1" smtClean="0">
                        <a:latin typeface="Cambria Math" panose="02040503050406030204" pitchFamily="18" charset="0"/>
                      </a:rPr>
                      <m:t>𝑠</m:t>
                    </m:r>
                  </m:oMath>
                </a14:m>
                <a:r>
                  <a:rPr kumimoji="1" lang="zh-CN" altLang="en-US" dirty="0"/>
                  <a:t>阈值截断后，仍然可以重建出高质量的图像</a:t>
                </a:r>
              </a:p>
            </p:txBody>
          </p:sp>
        </mc:Choice>
        <mc:Fallback xmlns="">
          <p:sp>
            <p:nvSpPr>
              <p:cNvPr id="3" name="内容占位符 2">
                <a:extLst>
                  <a:ext uri="{FF2B5EF4-FFF2-40B4-BE49-F238E27FC236}">
                    <a16:creationId xmlns:a16="http://schemas.microsoft.com/office/drawing/2014/main" id="{C6F5B6DB-707A-C563-5AEE-1EC4282AC512}"/>
                  </a:ext>
                </a:extLst>
              </p:cNvPr>
              <p:cNvSpPr>
                <a:spLocks noGrp="1" noRot="1" noChangeAspect="1" noMove="1" noResize="1" noEditPoints="1" noAdjustHandles="1" noChangeArrowheads="1" noChangeShapeType="1" noTextEdit="1"/>
              </p:cNvSpPr>
              <p:nvPr>
                <p:ph idx="1"/>
              </p:nvPr>
            </p:nvSpPr>
            <p:spPr>
              <a:xfrm>
                <a:off x="431800" y="1066800"/>
                <a:ext cx="4140200" cy="5267325"/>
              </a:xfrm>
              <a:blipFill>
                <a:blip r:embed="rId3"/>
                <a:stretch>
                  <a:fillRect l="-2454" t="-723" r="-337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30429F1-5CDB-9466-1C47-910DA207DC86}"/>
              </a:ext>
            </a:extLst>
          </p:cNvPr>
          <p:cNvSpPr>
            <a:spLocks noGrp="1"/>
          </p:cNvSpPr>
          <p:nvPr>
            <p:ph type="sldNum" sz="quarter" idx="4"/>
          </p:nvPr>
        </p:nvSpPr>
        <p:spPr/>
        <p:txBody>
          <a:bodyPr/>
          <a:lstStyle/>
          <a:p>
            <a:fld id="{2DA208CA-87DC-4215-820F-FC39CE0A3630}" type="slidenum">
              <a:rPr lang="zh-CN" altLang="en-US" smtClean="0"/>
              <a:pPr/>
              <a:t>45</a:t>
            </a:fld>
            <a:endParaRPr lang="zh-CN" altLang="en-US" dirty="0"/>
          </a:p>
        </p:txBody>
      </p:sp>
      <p:pic>
        <p:nvPicPr>
          <p:cNvPr id="5" name="图片 4">
            <a:extLst>
              <a:ext uri="{FF2B5EF4-FFF2-40B4-BE49-F238E27FC236}">
                <a16:creationId xmlns:a16="http://schemas.microsoft.com/office/drawing/2014/main" id="{46AD34E5-3965-EAC3-ADD9-0E39551C52C2}"/>
              </a:ext>
            </a:extLst>
          </p:cNvPr>
          <p:cNvPicPr>
            <a:picLocks noChangeAspect="1"/>
          </p:cNvPicPr>
          <p:nvPr/>
        </p:nvPicPr>
        <p:blipFill>
          <a:blip r:embed="rId4"/>
          <a:stretch>
            <a:fillRect/>
          </a:stretch>
        </p:blipFill>
        <p:spPr>
          <a:xfrm>
            <a:off x="4697019" y="1219200"/>
            <a:ext cx="3712361" cy="4800600"/>
          </a:xfrm>
          <a:prstGeom prst="rect">
            <a:avLst/>
          </a:prstGeom>
        </p:spPr>
      </p:pic>
      <p:sp>
        <p:nvSpPr>
          <p:cNvPr id="6" name="文本框 5">
            <a:extLst>
              <a:ext uri="{FF2B5EF4-FFF2-40B4-BE49-F238E27FC236}">
                <a16:creationId xmlns:a16="http://schemas.microsoft.com/office/drawing/2014/main" id="{1A7A7C95-EDE1-5883-AAFC-94FEA6EEF539}"/>
              </a:ext>
            </a:extLst>
          </p:cNvPr>
          <p:cNvSpPr txBox="1"/>
          <p:nvPr/>
        </p:nvSpPr>
        <p:spPr>
          <a:xfrm>
            <a:off x="4537269" y="5908903"/>
            <a:ext cx="4031873" cy="461665"/>
          </a:xfrm>
          <a:prstGeom prst="rect">
            <a:avLst/>
          </a:prstGeom>
          <a:noFill/>
        </p:spPr>
        <p:txBody>
          <a:bodyPr wrap="none" rtlCol="0">
            <a:spAutoFit/>
          </a:bodyPr>
          <a:lstStyle/>
          <a:p>
            <a:r>
              <a:rPr kumimoji="1" lang="en-US" altLang="zh-CN" dirty="0">
                <a:latin typeface="KaiTi" panose="02010609060101010101" pitchFamily="49" charset="-122"/>
                <a:ea typeface="KaiTi" panose="02010609060101010101" pitchFamily="49" charset="-122"/>
              </a:rPr>
              <a:t>FFT</a:t>
            </a:r>
            <a:r>
              <a:rPr kumimoji="1" lang="zh-CN" altLang="en-US" dirty="0">
                <a:latin typeface="KaiTi" panose="02010609060101010101" pitchFamily="49" charset="-122"/>
                <a:ea typeface="KaiTi" panose="02010609060101010101" pitchFamily="49" charset="-122"/>
              </a:rPr>
              <a:t>截断能量较低的高频信号</a:t>
            </a:r>
          </a:p>
        </p:txBody>
      </p:sp>
    </p:spTree>
    <p:extLst>
      <p:ext uri="{BB962C8B-B14F-4D97-AF65-F5344CB8AC3E}">
        <p14:creationId xmlns:p14="http://schemas.microsoft.com/office/powerpoint/2010/main" val="3202428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953A7A20-2E86-3F95-8DD4-F711DBC4A710}"/>
              </a:ext>
            </a:extLst>
          </p:cNvPr>
          <p:cNvSpPr>
            <a:spLocks noGrp="1"/>
          </p:cNvSpPr>
          <p:nvPr>
            <p:ph idx="1"/>
          </p:nvPr>
        </p:nvSpPr>
        <p:spPr>
          <a:xfrm>
            <a:off x="431800" y="1066800"/>
            <a:ext cx="8255000" cy="4953000"/>
          </a:xfrm>
        </p:spPr>
        <p:txBody>
          <a:bodyPr/>
          <a:lstStyle/>
          <a:p>
            <a:r>
              <a:rPr lang="en-US" altLang="zh-CN" b="0" i="0" dirty="0">
                <a:effectLst/>
                <a:latin typeface="Times New Roman" panose="02020603050405020304" pitchFamily="18" charset="0"/>
              </a:rPr>
              <a:t>Solve</a:t>
            </a:r>
            <a:r>
              <a:rPr lang="zh-CN" altLang="en-US" b="0" i="0" dirty="0">
                <a:effectLst/>
                <a:latin typeface="Times New Roman" panose="02020603050405020304" pitchFamily="18" charset="0"/>
              </a:rPr>
              <a:t> </a:t>
            </a:r>
            <a:r>
              <a:rPr lang="en-US" altLang="zh-CN" b="0" i="0" dirty="0">
                <a:effectLst/>
                <a:latin typeface="Times New Roman" panose="02020603050405020304" pitchFamily="18" charset="0"/>
              </a:rPr>
              <a:t>CS</a:t>
            </a:r>
            <a:r>
              <a:rPr lang="zh-CN" altLang="en-US" b="0" i="0" dirty="0">
                <a:effectLst/>
                <a:latin typeface="Times New Roman" panose="02020603050405020304" pitchFamily="18" charset="0"/>
              </a:rPr>
              <a:t> </a:t>
            </a:r>
            <a:r>
              <a:rPr lang="en-US" altLang="zh-CN" b="0" i="0" dirty="0">
                <a:effectLst/>
                <a:latin typeface="Times New Roman" panose="02020603050405020304" pitchFamily="18" charset="0"/>
              </a:rPr>
              <a:t>Problem</a:t>
            </a:r>
            <a:r>
              <a:rPr lang="zh-CN" altLang="en-US" b="0" i="0" dirty="0">
                <a:effectLst/>
                <a:latin typeface="Times New Roman" panose="02020603050405020304" pitchFamily="18" charset="0"/>
              </a:rPr>
              <a:t> </a:t>
            </a:r>
            <a:r>
              <a:rPr lang="en-US" altLang="zh-CN" dirty="0"/>
              <a:t>–</a:t>
            </a:r>
            <a:r>
              <a:rPr lang="zh-CN" altLang="en-US" dirty="0"/>
              <a:t> </a:t>
            </a:r>
            <a:r>
              <a:rPr lang="en-US" altLang="zh-CN" dirty="0"/>
              <a:t>Sampling</a:t>
            </a:r>
          </a:p>
          <a:p>
            <a:pPr lvl="1"/>
            <a:r>
              <a:rPr lang="zh-CN" altLang="en-US" b="0" i="0" dirty="0">
                <a:effectLst/>
                <a:latin typeface="Times New Roman" panose="02020603050405020304" pitchFamily="18" charset="0"/>
              </a:rPr>
              <a:t>等距采样</a:t>
            </a:r>
            <a:r>
              <a:rPr lang="zh-CN" altLang="en-US" dirty="0"/>
              <a:t>：</a:t>
            </a:r>
            <a:r>
              <a:rPr lang="zh-CN" altLang="en-US" b="0" i="0" dirty="0">
                <a:effectLst/>
                <a:latin typeface="Times New Roman" panose="02020603050405020304" pitchFamily="18" charset="0"/>
              </a:rPr>
              <a:t>频域将以采样周期进行周期延拓，引起混叠。</a:t>
            </a:r>
            <a:r>
              <a:rPr lang="zh-CN" altLang="en-US" sz="2000" b="0" i="0" dirty="0">
                <a:effectLst/>
                <a:latin typeface="Times New Roman" panose="02020603050405020304" pitchFamily="18" charset="0"/>
              </a:rPr>
              <a:t>       </a:t>
            </a:r>
            <a:endParaRPr lang="en-US" altLang="zh-CN" b="0" i="0" dirty="0">
              <a:effectLst/>
              <a:latin typeface="Times New Roman" panose="02020603050405020304" pitchFamily="18" charset="0"/>
            </a:endParaRPr>
          </a:p>
        </p:txBody>
      </p:sp>
      <p:sp>
        <p:nvSpPr>
          <p:cNvPr id="2" name="标题 1">
            <a:extLst>
              <a:ext uri="{FF2B5EF4-FFF2-40B4-BE49-F238E27FC236}">
                <a16:creationId xmlns:a16="http://schemas.microsoft.com/office/drawing/2014/main" id="{F525A642-5966-7517-13FB-9D5A81C2D0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kumimoji="1" lang="zh-CN" altLang="en-US" dirty="0"/>
          </a:p>
        </p:txBody>
      </p:sp>
      <p:sp>
        <p:nvSpPr>
          <p:cNvPr id="4" name="灯片编号占位符 3">
            <a:extLst>
              <a:ext uri="{FF2B5EF4-FFF2-40B4-BE49-F238E27FC236}">
                <a16:creationId xmlns:a16="http://schemas.microsoft.com/office/drawing/2014/main" id="{7ED516B2-7D1C-14ED-4BFF-CA44FBB2692F}"/>
              </a:ext>
            </a:extLst>
          </p:cNvPr>
          <p:cNvSpPr>
            <a:spLocks noGrp="1"/>
          </p:cNvSpPr>
          <p:nvPr>
            <p:ph type="sldNum" sz="quarter" idx="4"/>
          </p:nvPr>
        </p:nvSpPr>
        <p:spPr/>
        <p:txBody>
          <a:bodyPr/>
          <a:lstStyle/>
          <a:p>
            <a:fld id="{2DA208CA-87DC-4215-820F-FC39CE0A3630}" type="slidenum">
              <a:rPr lang="zh-CN" altLang="en-US" smtClean="0"/>
              <a:pPr/>
              <a:t>46</a:t>
            </a:fld>
            <a:endParaRPr lang="zh-CN" altLang="en-US" dirty="0"/>
          </a:p>
        </p:txBody>
      </p:sp>
      <p:pic>
        <p:nvPicPr>
          <p:cNvPr id="6" name="图片 5">
            <a:extLst>
              <a:ext uri="{FF2B5EF4-FFF2-40B4-BE49-F238E27FC236}">
                <a16:creationId xmlns:a16="http://schemas.microsoft.com/office/drawing/2014/main" id="{5EAF4246-6B6C-4849-8B9C-92F752BD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323" y="2514600"/>
            <a:ext cx="7263353" cy="3403600"/>
          </a:xfrm>
          <a:prstGeom prst="rect">
            <a:avLst/>
          </a:prstGeom>
        </p:spPr>
      </p:pic>
      <p:sp>
        <p:nvSpPr>
          <p:cNvPr id="7" name="矩形 6">
            <a:extLst>
              <a:ext uri="{FF2B5EF4-FFF2-40B4-BE49-F238E27FC236}">
                <a16:creationId xmlns:a16="http://schemas.microsoft.com/office/drawing/2014/main" id="{4BDB5445-F2FE-8575-D415-C606C040BBB9}"/>
              </a:ext>
            </a:extLst>
          </p:cNvPr>
          <p:cNvSpPr/>
          <p:nvPr/>
        </p:nvSpPr>
        <p:spPr bwMode="auto">
          <a:xfrm>
            <a:off x="3352800" y="3543300"/>
            <a:ext cx="1981200" cy="342900"/>
          </a:xfrm>
          <a:prstGeom prst="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36841078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953A7A20-2E86-3F95-8DD4-F711DBC4A710}"/>
              </a:ext>
            </a:extLst>
          </p:cNvPr>
          <p:cNvSpPr>
            <a:spLocks noGrp="1"/>
          </p:cNvSpPr>
          <p:nvPr>
            <p:ph idx="1"/>
          </p:nvPr>
        </p:nvSpPr>
        <p:spPr>
          <a:xfrm>
            <a:off x="431800" y="1066800"/>
            <a:ext cx="8255000" cy="4953000"/>
          </a:xfrm>
        </p:spPr>
        <p:txBody>
          <a:bodyPr/>
          <a:lstStyle/>
          <a:p>
            <a:r>
              <a:rPr lang="en-US" altLang="zh-CN" b="0" i="0" dirty="0">
                <a:effectLst/>
                <a:latin typeface="Times New Roman" panose="02020603050405020304" pitchFamily="18" charset="0"/>
              </a:rPr>
              <a:t>Solve</a:t>
            </a:r>
            <a:r>
              <a:rPr lang="zh-CN" altLang="en-US" b="0" i="0" dirty="0">
                <a:effectLst/>
                <a:latin typeface="Times New Roman" panose="02020603050405020304" pitchFamily="18" charset="0"/>
              </a:rPr>
              <a:t> </a:t>
            </a:r>
            <a:r>
              <a:rPr lang="en-US" altLang="zh-CN" b="0" i="0" dirty="0">
                <a:effectLst/>
                <a:latin typeface="Times New Roman" panose="02020603050405020304" pitchFamily="18" charset="0"/>
              </a:rPr>
              <a:t>CS</a:t>
            </a:r>
            <a:r>
              <a:rPr lang="zh-CN" altLang="en-US" b="0" i="0" dirty="0">
                <a:effectLst/>
                <a:latin typeface="Times New Roman" panose="02020603050405020304" pitchFamily="18" charset="0"/>
              </a:rPr>
              <a:t> </a:t>
            </a:r>
            <a:r>
              <a:rPr lang="en-US" altLang="zh-CN" b="0" i="0" dirty="0">
                <a:effectLst/>
                <a:latin typeface="Times New Roman" panose="02020603050405020304" pitchFamily="18" charset="0"/>
              </a:rPr>
              <a:t>Problem</a:t>
            </a:r>
            <a:r>
              <a:rPr lang="zh-CN" altLang="en-US" b="0" i="0" dirty="0">
                <a:effectLst/>
                <a:latin typeface="Times New Roman" panose="02020603050405020304" pitchFamily="18" charset="0"/>
              </a:rPr>
              <a:t> </a:t>
            </a:r>
            <a:r>
              <a:rPr lang="en-US" altLang="zh-CN" dirty="0"/>
              <a:t>–</a:t>
            </a:r>
            <a:r>
              <a:rPr lang="zh-CN" altLang="en-US" dirty="0"/>
              <a:t> </a:t>
            </a:r>
            <a:r>
              <a:rPr lang="en-US" altLang="zh-CN" dirty="0"/>
              <a:t>Sampling</a:t>
            </a:r>
          </a:p>
          <a:p>
            <a:pPr lvl="1"/>
            <a:r>
              <a:rPr lang="zh-CN" altLang="en-US" dirty="0">
                <a:solidFill>
                  <a:srgbClr val="121212"/>
                </a:solidFill>
                <a:latin typeface="-apple-system"/>
              </a:rPr>
              <a:t>随机亚采样：</a:t>
            </a:r>
            <a:endParaRPr lang="en-US" altLang="zh-CN" dirty="0">
              <a:solidFill>
                <a:srgbClr val="121212"/>
              </a:solidFill>
              <a:latin typeface="-apple-system"/>
            </a:endParaRPr>
          </a:p>
          <a:p>
            <a:pPr lvl="2"/>
            <a:r>
              <a:rPr lang="zh-CN" altLang="en-US" dirty="0">
                <a:solidFill>
                  <a:srgbClr val="121212"/>
                </a:solidFill>
                <a:latin typeface="-apple-system"/>
              </a:rPr>
              <a:t>最大的几个峰值依稀可见，一定程度上被干扰值覆盖</a:t>
            </a:r>
            <a:endParaRPr lang="en-US" altLang="zh-CN" dirty="0">
              <a:solidFill>
                <a:srgbClr val="121212"/>
              </a:solidFill>
              <a:latin typeface="-apple-system"/>
            </a:endParaRPr>
          </a:p>
          <a:p>
            <a:pPr lvl="2"/>
            <a:r>
              <a:rPr lang="zh-CN" altLang="en-US" dirty="0">
                <a:solidFill>
                  <a:srgbClr val="121212"/>
                </a:solidFill>
                <a:latin typeface="-apple-system"/>
              </a:rPr>
              <a:t>干扰值实际上是由三个原始信号的非零值发生能量泄露导致的</a:t>
            </a:r>
            <a:endParaRPr lang="en-US" altLang="zh-CN" dirty="0">
              <a:solidFill>
                <a:srgbClr val="121212"/>
              </a:solidFill>
              <a:latin typeface="-apple-system"/>
            </a:endParaRPr>
          </a:p>
          <a:p>
            <a:pPr lvl="1"/>
            <a:endParaRPr lang="en-US" altLang="zh-CN" b="0" i="0" dirty="0">
              <a:effectLst/>
              <a:latin typeface="Times New Roman" panose="02020603050405020304" pitchFamily="18" charset="0"/>
            </a:endParaRPr>
          </a:p>
        </p:txBody>
      </p:sp>
      <p:sp>
        <p:nvSpPr>
          <p:cNvPr id="2" name="标题 1">
            <a:extLst>
              <a:ext uri="{FF2B5EF4-FFF2-40B4-BE49-F238E27FC236}">
                <a16:creationId xmlns:a16="http://schemas.microsoft.com/office/drawing/2014/main" id="{F525A642-5966-7517-13FB-9D5A81C2D0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kumimoji="1" lang="zh-CN" altLang="en-US" dirty="0"/>
          </a:p>
        </p:txBody>
      </p:sp>
      <p:sp>
        <p:nvSpPr>
          <p:cNvPr id="4" name="灯片编号占位符 3">
            <a:extLst>
              <a:ext uri="{FF2B5EF4-FFF2-40B4-BE49-F238E27FC236}">
                <a16:creationId xmlns:a16="http://schemas.microsoft.com/office/drawing/2014/main" id="{7ED516B2-7D1C-14ED-4BFF-CA44FBB2692F}"/>
              </a:ext>
            </a:extLst>
          </p:cNvPr>
          <p:cNvSpPr>
            <a:spLocks noGrp="1"/>
          </p:cNvSpPr>
          <p:nvPr>
            <p:ph type="sldNum" sz="quarter" idx="4"/>
          </p:nvPr>
        </p:nvSpPr>
        <p:spPr/>
        <p:txBody>
          <a:bodyPr/>
          <a:lstStyle/>
          <a:p>
            <a:fld id="{2DA208CA-87DC-4215-820F-FC39CE0A3630}" type="slidenum">
              <a:rPr lang="zh-CN" altLang="en-US" smtClean="0"/>
              <a:pPr/>
              <a:t>47</a:t>
            </a:fld>
            <a:endParaRPr lang="zh-CN" altLang="en-US" dirty="0"/>
          </a:p>
        </p:txBody>
      </p:sp>
      <p:pic>
        <p:nvPicPr>
          <p:cNvPr id="6" name="图片 5">
            <a:extLst>
              <a:ext uri="{FF2B5EF4-FFF2-40B4-BE49-F238E27FC236}">
                <a16:creationId xmlns:a16="http://schemas.microsoft.com/office/drawing/2014/main" id="{EEA32C60-DFD7-0DED-9B3A-E70FBFA9F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323" y="2647489"/>
            <a:ext cx="7263352" cy="3753311"/>
          </a:xfrm>
          <a:prstGeom prst="rect">
            <a:avLst/>
          </a:prstGeom>
        </p:spPr>
      </p:pic>
      <p:sp>
        <p:nvSpPr>
          <p:cNvPr id="7" name="矩形 6">
            <a:extLst>
              <a:ext uri="{FF2B5EF4-FFF2-40B4-BE49-F238E27FC236}">
                <a16:creationId xmlns:a16="http://schemas.microsoft.com/office/drawing/2014/main" id="{32A26A7C-48D7-9FE6-7B66-7359B2DFCA6A}"/>
              </a:ext>
            </a:extLst>
          </p:cNvPr>
          <p:cNvSpPr/>
          <p:nvPr/>
        </p:nvSpPr>
        <p:spPr bwMode="auto">
          <a:xfrm>
            <a:off x="3352800" y="2799890"/>
            <a:ext cx="1981200" cy="342900"/>
          </a:xfrm>
          <a:prstGeom prst="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3040881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953A7A20-2E86-3F95-8DD4-F711DBC4A710}"/>
              </a:ext>
            </a:extLst>
          </p:cNvPr>
          <p:cNvSpPr>
            <a:spLocks noGrp="1"/>
          </p:cNvSpPr>
          <p:nvPr>
            <p:ph idx="1"/>
          </p:nvPr>
        </p:nvSpPr>
        <p:spPr>
          <a:xfrm>
            <a:off x="431800" y="1066800"/>
            <a:ext cx="8255000" cy="4953000"/>
          </a:xfrm>
        </p:spPr>
        <p:txBody>
          <a:bodyPr/>
          <a:lstStyle/>
          <a:p>
            <a:r>
              <a:rPr lang="en-US" altLang="zh-CN" b="0" i="0" dirty="0">
                <a:effectLst/>
                <a:latin typeface="Times New Roman" panose="02020603050405020304" pitchFamily="18" charset="0"/>
              </a:rPr>
              <a:t>Solve</a:t>
            </a:r>
            <a:r>
              <a:rPr lang="zh-CN" altLang="en-US" b="0" i="0" dirty="0">
                <a:effectLst/>
                <a:latin typeface="Times New Roman" panose="02020603050405020304" pitchFamily="18" charset="0"/>
              </a:rPr>
              <a:t> </a:t>
            </a:r>
            <a:r>
              <a:rPr lang="en-US" altLang="zh-CN" b="0" i="0" dirty="0">
                <a:effectLst/>
                <a:latin typeface="Times New Roman" panose="02020603050405020304" pitchFamily="18" charset="0"/>
              </a:rPr>
              <a:t>CS</a:t>
            </a:r>
            <a:r>
              <a:rPr lang="zh-CN" altLang="en-US" b="0" i="0" dirty="0">
                <a:effectLst/>
                <a:latin typeface="Times New Roman" panose="02020603050405020304" pitchFamily="18" charset="0"/>
              </a:rPr>
              <a:t> </a:t>
            </a:r>
            <a:r>
              <a:rPr lang="en-US" altLang="zh-CN" b="0" i="0" dirty="0">
                <a:effectLst/>
                <a:latin typeface="Times New Roman" panose="02020603050405020304" pitchFamily="18" charset="0"/>
              </a:rPr>
              <a:t>Problem</a:t>
            </a:r>
            <a:r>
              <a:rPr lang="zh-CN" altLang="en-US" b="0" i="0" dirty="0">
                <a:effectLst/>
                <a:latin typeface="Times New Roman" panose="02020603050405020304" pitchFamily="18" charset="0"/>
              </a:rPr>
              <a:t> </a:t>
            </a:r>
            <a:r>
              <a:rPr lang="en-US" altLang="zh-CN" dirty="0"/>
              <a:t>–</a:t>
            </a:r>
            <a:r>
              <a:rPr lang="zh-CN" altLang="en-US" dirty="0"/>
              <a:t> </a:t>
            </a:r>
            <a:r>
              <a:rPr lang="en-US" altLang="zh-CN" dirty="0"/>
              <a:t>Reconstruction</a:t>
            </a:r>
            <a:r>
              <a:rPr lang="zh-CN" altLang="en-US" dirty="0"/>
              <a:t> </a:t>
            </a:r>
            <a:r>
              <a:rPr lang="en-US" altLang="zh-CN" dirty="0"/>
              <a:t>-</a:t>
            </a:r>
            <a:r>
              <a:rPr lang="zh-CN" altLang="en-US" dirty="0"/>
              <a:t> </a:t>
            </a:r>
            <a:r>
              <a:rPr lang="en-US" altLang="zh-CN" dirty="0"/>
              <a:t>M</a:t>
            </a:r>
            <a:r>
              <a:rPr lang="en-US" altLang="zh-CN" b="0" i="0" dirty="0">
                <a:effectLst/>
                <a:latin typeface="Times New Roman" panose="02020603050405020304" pitchFamily="18" charset="0"/>
              </a:rPr>
              <a:t>atching pursuit</a:t>
            </a:r>
          </a:p>
          <a:p>
            <a:pPr lvl="1"/>
            <a:r>
              <a:rPr lang="zh-CN" altLang="en-US" sz="2000" b="0" i="0" dirty="0">
                <a:solidFill>
                  <a:srgbClr val="121212"/>
                </a:solidFill>
                <a:effectLst/>
                <a:latin typeface="-apple-system"/>
              </a:rPr>
              <a:t>设置阈值，检测出较大的两个峰值</a:t>
            </a:r>
            <a:endParaRPr lang="en-US" altLang="zh-CN" dirty="0">
              <a:solidFill>
                <a:srgbClr val="121212"/>
              </a:solidFill>
              <a:latin typeface="-apple-system"/>
            </a:endParaRPr>
          </a:p>
          <a:p>
            <a:pPr lvl="1"/>
            <a:r>
              <a:rPr lang="zh-CN" altLang="en-US" dirty="0">
                <a:solidFill>
                  <a:srgbClr val="121212"/>
                </a:solidFill>
                <a:latin typeface="-apple-system"/>
              </a:rPr>
              <a:t>考虑这两个非零值引起的干扰</a:t>
            </a:r>
            <a:endParaRPr lang="en-US" altLang="zh-CN" dirty="0">
              <a:solidFill>
                <a:srgbClr val="121212"/>
              </a:solidFill>
              <a:latin typeface="-apple-system"/>
            </a:endParaRPr>
          </a:p>
          <a:p>
            <a:pPr lvl="1"/>
            <a:r>
              <a:rPr lang="zh-CN" altLang="en-US" dirty="0">
                <a:solidFill>
                  <a:srgbClr val="121212"/>
                </a:solidFill>
                <a:latin typeface="-apple-system"/>
              </a:rPr>
              <a:t>减去此干扰，即可得到仅由蓝色非零值和由它导致的干扰值，设置阈值即可检测，得到最终复原频域</a:t>
            </a:r>
            <a:endParaRPr lang="en-US" altLang="zh-CN" dirty="0">
              <a:solidFill>
                <a:srgbClr val="121212"/>
              </a:solidFill>
              <a:latin typeface="-apple-system"/>
            </a:endParaRPr>
          </a:p>
          <a:p>
            <a:pPr lvl="1"/>
            <a:r>
              <a:rPr lang="zh-CN" altLang="en-US" sz="2000" b="0" i="0" dirty="0">
                <a:solidFill>
                  <a:srgbClr val="121212"/>
                </a:solidFill>
                <a:effectLst/>
                <a:latin typeface="-apple-system"/>
              </a:rPr>
              <a:t>如果原信号频域中有更多的非零值，则可通过迭代将其一一解出</a:t>
            </a:r>
          </a:p>
          <a:p>
            <a:pPr lvl="1"/>
            <a:endParaRPr lang="en-US" altLang="zh-CN" dirty="0"/>
          </a:p>
        </p:txBody>
      </p:sp>
      <p:sp>
        <p:nvSpPr>
          <p:cNvPr id="2" name="标题 1">
            <a:extLst>
              <a:ext uri="{FF2B5EF4-FFF2-40B4-BE49-F238E27FC236}">
                <a16:creationId xmlns:a16="http://schemas.microsoft.com/office/drawing/2014/main" id="{F525A642-5966-7517-13FB-9D5A81C2D0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kumimoji="1" lang="zh-CN" altLang="en-US" dirty="0"/>
          </a:p>
        </p:txBody>
      </p:sp>
      <p:sp>
        <p:nvSpPr>
          <p:cNvPr id="4" name="灯片编号占位符 3">
            <a:extLst>
              <a:ext uri="{FF2B5EF4-FFF2-40B4-BE49-F238E27FC236}">
                <a16:creationId xmlns:a16="http://schemas.microsoft.com/office/drawing/2014/main" id="{7ED516B2-7D1C-14ED-4BFF-CA44FBB2692F}"/>
              </a:ext>
            </a:extLst>
          </p:cNvPr>
          <p:cNvSpPr>
            <a:spLocks noGrp="1"/>
          </p:cNvSpPr>
          <p:nvPr>
            <p:ph type="sldNum" sz="quarter" idx="4"/>
          </p:nvPr>
        </p:nvSpPr>
        <p:spPr/>
        <p:txBody>
          <a:bodyPr/>
          <a:lstStyle/>
          <a:p>
            <a:fld id="{2DA208CA-87DC-4215-820F-FC39CE0A3630}" type="slidenum">
              <a:rPr lang="zh-CN" altLang="en-US" smtClean="0"/>
              <a:pPr/>
              <a:t>48</a:t>
            </a:fld>
            <a:endParaRPr lang="zh-CN" altLang="en-US" dirty="0"/>
          </a:p>
        </p:txBody>
      </p:sp>
      <p:pic>
        <p:nvPicPr>
          <p:cNvPr id="5" name="图片 4">
            <a:extLst>
              <a:ext uri="{FF2B5EF4-FFF2-40B4-BE49-F238E27FC236}">
                <a16:creationId xmlns:a16="http://schemas.microsoft.com/office/drawing/2014/main" id="{0370E440-15D8-B7B6-165A-71F403490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629850"/>
            <a:ext cx="5791200" cy="2705900"/>
          </a:xfrm>
          <a:prstGeom prst="rect">
            <a:avLst/>
          </a:prstGeom>
        </p:spPr>
      </p:pic>
    </p:spTree>
    <p:extLst>
      <p:ext uri="{BB962C8B-B14F-4D97-AF65-F5344CB8AC3E}">
        <p14:creationId xmlns:p14="http://schemas.microsoft.com/office/powerpoint/2010/main" val="167515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0B26A-7D8D-197E-FB27-F3D8113D94AC}"/>
              </a:ext>
            </a:extLst>
          </p:cNvPr>
          <p:cNvSpPr>
            <a:spLocks noGrp="1"/>
          </p:cNvSpPr>
          <p:nvPr>
            <p:ph type="title"/>
          </p:nvPr>
        </p:nvSpPr>
        <p:spPr/>
        <p:txBody>
          <a:bodyPr/>
          <a:lstStyle/>
          <a:p>
            <a:r>
              <a:rPr lang="zh-CN" altLang="en-US" dirty="0"/>
              <a:t>核磁共振重建</a:t>
            </a:r>
          </a:p>
        </p:txBody>
      </p:sp>
      <p:sp>
        <p:nvSpPr>
          <p:cNvPr id="3" name="内容占位符 2">
            <a:extLst>
              <a:ext uri="{FF2B5EF4-FFF2-40B4-BE49-F238E27FC236}">
                <a16:creationId xmlns:a16="http://schemas.microsoft.com/office/drawing/2014/main" id="{AA3BECB1-C96D-479E-45DC-4DAEA317067E}"/>
              </a:ext>
            </a:extLst>
          </p:cNvPr>
          <p:cNvSpPr>
            <a:spLocks noGrp="1"/>
          </p:cNvSpPr>
          <p:nvPr>
            <p:ph idx="1"/>
          </p:nvPr>
        </p:nvSpPr>
        <p:spPr/>
        <p:txBody>
          <a:bodyPr/>
          <a:lstStyle/>
          <a:p>
            <a:r>
              <a:rPr lang="zh-CN" altLang="en-US" dirty="0">
                <a:effectLst/>
              </a:rPr>
              <a:t>总结</a:t>
            </a:r>
            <a:endParaRPr lang="en-US" altLang="zh-CN" dirty="0">
              <a:effectLst/>
            </a:endParaRPr>
          </a:p>
          <a:p>
            <a:pPr lvl="1"/>
            <a:r>
              <a:rPr lang="zh-CN" altLang="en-US" dirty="0">
                <a:effectLst/>
              </a:rPr>
              <a:t>压缩感知理论的核心思想</a:t>
            </a:r>
            <a:r>
              <a:rPr lang="zh-CN" altLang="en-US" dirty="0"/>
              <a:t>就是：</a:t>
            </a:r>
            <a:r>
              <a:rPr lang="zh-CN" altLang="en-US" dirty="0">
                <a:solidFill>
                  <a:srgbClr val="FF0000"/>
                </a:solidFill>
                <a:effectLst/>
              </a:rPr>
              <a:t>以比奈奎斯特采样频率要求的采样密度更稀疏的密度对信号进行随机亚采样，由于频谱是均匀泄露的，而不是整体延拓的，因此可以通过特别的追踪方法将原信号恢复</a:t>
            </a:r>
            <a:r>
              <a:rPr lang="zh-CN" altLang="en-US" dirty="0">
                <a:effectLst/>
              </a:rPr>
              <a:t>。</a:t>
            </a:r>
          </a:p>
          <a:p>
            <a:endParaRPr lang="en-US" altLang="zh-CN" dirty="0">
              <a:effectLst/>
            </a:endParaRPr>
          </a:p>
          <a:p>
            <a:r>
              <a:rPr lang="zh-CN" altLang="en-US" dirty="0"/>
              <a:t>探究</a:t>
            </a:r>
            <a:endParaRPr lang="en-US" altLang="zh-CN" dirty="0"/>
          </a:p>
          <a:p>
            <a:pPr lvl="1"/>
            <a:r>
              <a:rPr lang="zh-CN" altLang="en-US" dirty="0">
                <a:effectLst/>
              </a:rPr>
              <a:t>压缩感知的条件是什么？</a:t>
            </a:r>
            <a:endParaRPr lang="en-US" altLang="zh-CN" dirty="0">
              <a:effectLst/>
            </a:endParaRPr>
          </a:p>
          <a:p>
            <a:pPr lvl="2"/>
            <a:r>
              <a:rPr lang="zh-CN" altLang="en-US" dirty="0">
                <a:solidFill>
                  <a:srgbClr val="FF0000"/>
                </a:solidFill>
              </a:rPr>
              <a:t>信号</a:t>
            </a:r>
            <a:r>
              <a:rPr lang="zh-CN" altLang="en-US" dirty="0"/>
              <a:t>在某个变换域</a:t>
            </a:r>
            <a:r>
              <a:rPr lang="zh-CN" altLang="en-US" dirty="0">
                <a:solidFill>
                  <a:srgbClr val="FF0000"/>
                </a:solidFill>
              </a:rPr>
              <a:t>稀疏</a:t>
            </a:r>
            <a:endParaRPr lang="en-US" altLang="zh-CN" dirty="0">
              <a:solidFill>
                <a:srgbClr val="FF0000"/>
              </a:solidFill>
            </a:endParaRPr>
          </a:p>
          <a:p>
            <a:pPr lvl="2"/>
            <a:r>
              <a:rPr lang="zh-CN" altLang="en-US" dirty="0">
                <a:solidFill>
                  <a:srgbClr val="FF0000"/>
                </a:solidFill>
              </a:rPr>
              <a:t>随机亚采样</a:t>
            </a:r>
            <a:br>
              <a:rPr lang="zh-CN" altLang="en-US" dirty="0">
                <a:effectLst/>
              </a:rPr>
            </a:br>
            <a:endParaRPr lang="en-US" altLang="zh-CN" dirty="0">
              <a:effectLst/>
            </a:endParaRPr>
          </a:p>
          <a:p>
            <a:endParaRPr lang="zh-CN" altLang="en-US" dirty="0"/>
          </a:p>
        </p:txBody>
      </p:sp>
      <p:sp>
        <p:nvSpPr>
          <p:cNvPr id="4" name="灯片编号占位符 3">
            <a:extLst>
              <a:ext uri="{FF2B5EF4-FFF2-40B4-BE49-F238E27FC236}">
                <a16:creationId xmlns:a16="http://schemas.microsoft.com/office/drawing/2014/main" id="{2412A965-0794-16BD-525C-D5EAD6B0D861}"/>
              </a:ext>
            </a:extLst>
          </p:cNvPr>
          <p:cNvSpPr>
            <a:spLocks noGrp="1"/>
          </p:cNvSpPr>
          <p:nvPr>
            <p:ph type="sldNum" sz="quarter" idx="4"/>
          </p:nvPr>
        </p:nvSpPr>
        <p:spPr/>
        <p:txBody>
          <a:bodyPr/>
          <a:lstStyle/>
          <a:p>
            <a:fld id="{2DA208CA-87DC-4215-820F-FC39CE0A3630}" type="slidenum">
              <a:rPr lang="zh-CN" altLang="en-US" smtClean="0"/>
              <a:pPr/>
              <a:t>49</a:t>
            </a:fld>
            <a:endParaRPr lang="zh-CN" altLang="en-US" dirty="0"/>
          </a:p>
        </p:txBody>
      </p:sp>
    </p:spTree>
    <p:extLst>
      <p:ext uri="{BB962C8B-B14F-4D97-AF65-F5344CB8AC3E}">
        <p14:creationId xmlns:p14="http://schemas.microsoft.com/office/powerpoint/2010/main" val="3014459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1E175-B004-463B-BCD4-E391FB84BE3B}"/>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物质基础</a:t>
            </a:r>
          </a:p>
        </p:txBody>
      </p:sp>
      <p:pic>
        <p:nvPicPr>
          <p:cNvPr id="5" name="内容占位符 4">
            <a:extLst>
              <a:ext uri="{FF2B5EF4-FFF2-40B4-BE49-F238E27FC236}">
                <a16:creationId xmlns:a16="http://schemas.microsoft.com/office/drawing/2014/main" id="{52210CB3-F4B9-239A-26A2-75C9EDD1FBC8}"/>
              </a:ext>
            </a:extLst>
          </p:cNvPr>
          <p:cNvPicPr>
            <a:picLocks noGrp="1" noChangeAspect="1"/>
          </p:cNvPicPr>
          <p:nvPr>
            <p:ph idx="1"/>
          </p:nvPr>
        </p:nvPicPr>
        <p:blipFill>
          <a:blip r:embed="rId4"/>
          <a:stretch>
            <a:fillRect/>
          </a:stretch>
        </p:blipFill>
        <p:spPr>
          <a:xfrm>
            <a:off x="685800" y="1266838"/>
            <a:ext cx="2965450" cy="3829555"/>
          </a:xfrm>
        </p:spPr>
      </p:pic>
      <p:sp>
        <p:nvSpPr>
          <p:cNvPr id="4" name="灯片编号占位符 3">
            <a:extLst>
              <a:ext uri="{FF2B5EF4-FFF2-40B4-BE49-F238E27FC236}">
                <a16:creationId xmlns:a16="http://schemas.microsoft.com/office/drawing/2014/main" id="{6E0598EC-0E31-AB76-9C72-37C4F3021C80}"/>
              </a:ext>
            </a:extLst>
          </p:cNvPr>
          <p:cNvSpPr>
            <a:spLocks noGrp="1"/>
          </p:cNvSpPr>
          <p:nvPr>
            <p:ph type="sldNum" sz="quarter" idx="4"/>
          </p:nvPr>
        </p:nvSpPr>
        <p:spPr/>
        <p:txBody>
          <a:bodyPr/>
          <a:lstStyle/>
          <a:p>
            <a:fld id="{2DA208CA-87DC-4215-820F-FC39CE0A3630}" type="slidenum">
              <a:rPr lang="zh-CN" altLang="en-US" smtClean="0"/>
              <a:pPr/>
              <a:t>5</a:t>
            </a:fld>
            <a:endParaRPr lang="zh-CN" altLang="en-US" dirty="0"/>
          </a:p>
        </p:txBody>
      </p:sp>
      <p:sp>
        <p:nvSpPr>
          <p:cNvPr id="6" name="文本框 5">
            <a:extLst>
              <a:ext uri="{FF2B5EF4-FFF2-40B4-BE49-F238E27FC236}">
                <a16:creationId xmlns:a16="http://schemas.microsoft.com/office/drawing/2014/main" id="{6E630579-D746-1703-7987-0C65B1329E45}"/>
              </a:ext>
            </a:extLst>
          </p:cNvPr>
          <p:cNvSpPr txBox="1"/>
          <p:nvPr/>
        </p:nvSpPr>
        <p:spPr>
          <a:xfrm>
            <a:off x="3390900" y="5626476"/>
            <a:ext cx="2362200" cy="523220"/>
          </a:xfrm>
          <a:prstGeom prst="rect">
            <a:avLst/>
          </a:prstGeom>
          <a:noFill/>
        </p:spPr>
        <p:txBody>
          <a:bodyPr wrap="square" rtlCol="0">
            <a:spAutoFit/>
          </a:bodyPr>
          <a:lstStyle/>
          <a:p>
            <a:r>
              <a:rPr kumimoji="1" lang="zh-CN" altLang="en-US" sz="2800" dirty="0"/>
              <a:t>进入主磁场后</a:t>
            </a:r>
          </a:p>
        </p:txBody>
      </p:sp>
      <p:sp>
        <p:nvSpPr>
          <p:cNvPr id="8" name="文本框 7">
            <a:extLst>
              <a:ext uri="{FF2B5EF4-FFF2-40B4-BE49-F238E27FC236}">
                <a16:creationId xmlns:a16="http://schemas.microsoft.com/office/drawing/2014/main" id="{25A35FD0-4568-E7BF-B012-ACBCB8E5F0B9}"/>
              </a:ext>
            </a:extLst>
          </p:cNvPr>
          <p:cNvSpPr txBox="1"/>
          <p:nvPr/>
        </p:nvSpPr>
        <p:spPr>
          <a:xfrm>
            <a:off x="1600200" y="5129497"/>
            <a:ext cx="1790700" cy="461665"/>
          </a:xfrm>
          <a:prstGeom prst="rect">
            <a:avLst/>
          </a:prstGeom>
          <a:noFill/>
        </p:spPr>
        <p:txBody>
          <a:bodyPr wrap="square" rtlCol="0">
            <a:spAutoFit/>
          </a:bodyPr>
          <a:lstStyle/>
          <a:p>
            <a:r>
              <a:rPr kumimoji="1" lang="zh-CN" altLang="en-US" dirty="0"/>
              <a:t>磁分量平行</a:t>
            </a:r>
          </a:p>
        </p:txBody>
      </p:sp>
      <p:grpSp>
        <p:nvGrpSpPr>
          <p:cNvPr id="12" name="组合 11">
            <a:extLst>
              <a:ext uri="{FF2B5EF4-FFF2-40B4-BE49-F238E27FC236}">
                <a16:creationId xmlns:a16="http://schemas.microsoft.com/office/drawing/2014/main" id="{4566D92F-26A1-AF39-694E-F0B094E51564}"/>
              </a:ext>
            </a:extLst>
          </p:cNvPr>
          <p:cNvGrpSpPr/>
          <p:nvPr/>
        </p:nvGrpSpPr>
        <p:grpSpPr>
          <a:xfrm>
            <a:off x="5205483" y="1677630"/>
            <a:ext cx="3938517" cy="3871747"/>
            <a:chOff x="5205483" y="1677630"/>
            <a:chExt cx="3938517" cy="3871747"/>
          </a:xfrm>
        </p:grpSpPr>
        <p:pic>
          <p:nvPicPr>
            <p:cNvPr id="7" name="图片 6">
              <a:extLst>
                <a:ext uri="{FF2B5EF4-FFF2-40B4-BE49-F238E27FC236}">
                  <a16:creationId xmlns:a16="http://schemas.microsoft.com/office/drawing/2014/main" id="{37CE1B1D-8740-0386-B8EA-F500587863AD}"/>
                </a:ext>
              </a:extLst>
            </p:cNvPr>
            <p:cNvPicPr>
              <a:picLocks noChangeAspect="1"/>
            </p:cNvPicPr>
            <p:nvPr/>
          </p:nvPicPr>
          <p:blipFill>
            <a:blip r:embed="rId5"/>
            <a:stretch>
              <a:fillRect/>
            </a:stretch>
          </p:blipFill>
          <p:spPr>
            <a:xfrm>
              <a:off x="5205483" y="1677630"/>
              <a:ext cx="2728451" cy="3046770"/>
            </a:xfrm>
            <a:prstGeom prst="rect">
              <a:avLst/>
            </a:prstGeom>
          </p:spPr>
        </p:pic>
        <p:sp>
          <p:nvSpPr>
            <p:cNvPr id="9" name="文本框 8">
              <a:extLst>
                <a:ext uri="{FF2B5EF4-FFF2-40B4-BE49-F238E27FC236}">
                  <a16:creationId xmlns:a16="http://schemas.microsoft.com/office/drawing/2014/main" id="{AD3850FE-BC9F-DE7E-9503-7425BA551839}"/>
                </a:ext>
              </a:extLst>
            </p:cNvPr>
            <p:cNvSpPr txBox="1"/>
            <p:nvPr/>
          </p:nvSpPr>
          <p:spPr>
            <a:xfrm>
              <a:off x="5867400" y="5087712"/>
              <a:ext cx="1676400" cy="461665"/>
            </a:xfrm>
            <a:prstGeom prst="rect">
              <a:avLst/>
            </a:prstGeom>
            <a:noFill/>
          </p:spPr>
          <p:txBody>
            <a:bodyPr wrap="square" rtlCol="0">
              <a:spAutoFit/>
            </a:bodyPr>
            <a:lstStyle/>
            <a:p>
              <a:r>
                <a:rPr kumimoji="1" lang="zh-CN" altLang="en-US" dirty="0"/>
                <a:t>进动</a:t>
              </a:r>
            </a:p>
          </p:txBody>
        </p:sp>
        <p:pic>
          <p:nvPicPr>
            <p:cNvPr id="10" name="图片 9" descr="\documentclass{article}&#10;\usepackage{amsmath, amssymb}&#10;\usepackage{bm}&#10;\pagestyle{empty}&#10;\begin{document}&#10;&#10;\begin{equation*}&#10;&#9;\omega = \gamma B_{0}&#10;\end{equation*}&#10;&#10;&#10;\end{document}" title="IguanaTex Bitmap Display">
              <a:extLst>
                <a:ext uri="{FF2B5EF4-FFF2-40B4-BE49-F238E27FC236}">
                  <a16:creationId xmlns:a16="http://schemas.microsoft.com/office/drawing/2014/main" id="{5DCA9E67-F7CB-F5EF-EAFC-D70095FC9D17}"/>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054340" y="3275330"/>
              <a:ext cx="1089660" cy="307340"/>
            </a:xfrm>
            <a:prstGeom prst="rect">
              <a:avLst/>
            </a:prstGeom>
          </p:spPr>
        </p:pic>
      </p:grpSp>
      <p:sp>
        <p:nvSpPr>
          <p:cNvPr id="11" name="文本框 10">
            <a:extLst>
              <a:ext uri="{FF2B5EF4-FFF2-40B4-BE49-F238E27FC236}">
                <a16:creationId xmlns:a16="http://schemas.microsoft.com/office/drawing/2014/main" id="{59D7DD47-0093-9550-2910-354AC36B86A9}"/>
              </a:ext>
            </a:extLst>
          </p:cNvPr>
          <p:cNvSpPr txBox="1"/>
          <p:nvPr/>
        </p:nvSpPr>
        <p:spPr>
          <a:xfrm>
            <a:off x="-17473" y="6462439"/>
            <a:ext cx="1518364"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r>
              <a:rPr lang="zh-CN" altLang="en-US" sz="800" b="0" i="0" u="none" strike="noStrike" dirty="0">
                <a:solidFill>
                  <a:srgbClr val="121212"/>
                </a:solidFill>
                <a:effectLst/>
                <a:latin typeface="-apple-system"/>
              </a:rPr>
              <a:t>磁共振成像技术指南，杨正汉</a:t>
            </a:r>
            <a:endParaRPr kumimoji="1" lang="zh-CN" altLang="en-US" sz="1000" dirty="0"/>
          </a:p>
        </p:txBody>
      </p:sp>
    </p:spTree>
    <p:extLst>
      <p:ext uri="{BB962C8B-B14F-4D97-AF65-F5344CB8AC3E}">
        <p14:creationId xmlns:p14="http://schemas.microsoft.com/office/powerpoint/2010/main" val="365703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5A642-5966-7517-13FB-9D5A81C2D0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kumimoji="1" lang="zh-CN" altLang="en-US" dirty="0"/>
          </a:p>
        </p:txBody>
      </p:sp>
      <p:sp>
        <p:nvSpPr>
          <p:cNvPr id="4" name="灯片编号占位符 3">
            <a:extLst>
              <a:ext uri="{FF2B5EF4-FFF2-40B4-BE49-F238E27FC236}">
                <a16:creationId xmlns:a16="http://schemas.microsoft.com/office/drawing/2014/main" id="{7ED516B2-7D1C-14ED-4BFF-CA44FBB2692F}"/>
              </a:ext>
            </a:extLst>
          </p:cNvPr>
          <p:cNvSpPr>
            <a:spLocks noGrp="1"/>
          </p:cNvSpPr>
          <p:nvPr>
            <p:ph type="sldNum" sz="quarter" idx="4"/>
          </p:nvPr>
        </p:nvSpPr>
        <p:spPr/>
        <p:txBody>
          <a:bodyPr/>
          <a:lstStyle/>
          <a:p>
            <a:fld id="{2DA208CA-87DC-4215-820F-FC39CE0A3630}" type="slidenum">
              <a:rPr lang="zh-CN" altLang="en-US" smtClean="0"/>
              <a:pPr/>
              <a:t>50</a:t>
            </a:fld>
            <a:endParaRPr lang="zh-CN" altLang="en-US" dirty="0"/>
          </a:p>
        </p:txBody>
      </p:sp>
      <p:sp>
        <p:nvSpPr>
          <p:cNvPr id="11" name="内容占位符 2">
            <a:extLst>
              <a:ext uri="{FF2B5EF4-FFF2-40B4-BE49-F238E27FC236}">
                <a16:creationId xmlns:a16="http://schemas.microsoft.com/office/drawing/2014/main" id="{953A7A20-2E86-3F95-8DD4-F711DBC4A710}"/>
              </a:ext>
            </a:extLst>
          </p:cNvPr>
          <p:cNvSpPr>
            <a:spLocks noGrp="1"/>
          </p:cNvSpPr>
          <p:nvPr>
            <p:ph idx="1"/>
          </p:nvPr>
        </p:nvSpPr>
        <p:spPr>
          <a:xfrm>
            <a:off x="431800" y="1066800"/>
            <a:ext cx="8229600" cy="5267325"/>
          </a:xfrm>
        </p:spPr>
        <p:txBody>
          <a:bodyPr/>
          <a:lstStyle/>
          <a:p>
            <a:r>
              <a:rPr lang="en-US" altLang="zh-CN" b="0" i="0" dirty="0">
                <a:effectLst/>
                <a:latin typeface="Times New Roman" panose="02020603050405020304" pitchFamily="18" charset="0"/>
              </a:rPr>
              <a:t>Definition</a:t>
            </a:r>
          </a:p>
        </p:txBody>
      </p:sp>
      <p:pic>
        <p:nvPicPr>
          <p:cNvPr id="15" name="图片 14">
            <a:extLst>
              <a:ext uri="{FF2B5EF4-FFF2-40B4-BE49-F238E27FC236}">
                <a16:creationId xmlns:a16="http://schemas.microsoft.com/office/drawing/2014/main" id="{EC18738D-D36B-558C-58AF-02A90144A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717703"/>
            <a:ext cx="4953000" cy="2502031"/>
          </a:xfrm>
          <a:prstGeom prst="rect">
            <a:avLst/>
          </a:prstGeom>
        </p:spPr>
      </p:pic>
      <p:pic>
        <p:nvPicPr>
          <p:cNvPr id="17" name="图片 16">
            <a:extLst>
              <a:ext uri="{FF2B5EF4-FFF2-40B4-BE49-F238E27FC236}">
                <a16:creationId xmlns:a16="http://schemas.microsoft.com/office/drawing/2014/main" id="{34A601B8-FC18-68A0-FA6F-104288495F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468927"/>
            <a:ext cx="7039583" cy="1696924"/>
          </a:xfrm>
          <a:prstGeom prst="rect">
            <a:avLst/>
          </a:prstGeom>
        </p:spPr>
      </p:pic>
    </p:spTree>
    <p:extLst>
      <p:ext uri="{BB962C8B-B14F-4D97-AF65-F5344CB8AC3E}">
        <p14:creationId xmlns:p14="http://schemas.microsoft.com/office/powerpoint/2010/main" val="135210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5A642-5966-7517-13FB-9D5A81C2D0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kumimoji="1" lang="zh-CN" altLang="en-US" dirty="0"/>
          </a:p>
        </p:txBody>
      </p:sp>
      <p:sp>
        <p:nvSpPr>
          <p:cNvPr id="4" name="灯片编号占位符 3">
            <a:extLst>
              <a:ext uri="{FF2B5EF4-FFF2-40B4-BE49-F238E27FC236}">
                <a16:creationId xmlns:a16="http://schemas.microsoft.com/office/drawing/2014/main" id="{7ED516B2-7D1C-14ED-4BFF-CA44FBB2692F}"/>
              </a:ext>
            </a:extLst>
          </p:cNvPr>
          <p:cNvSpPr>
            <a:spLocks noGrp="1"/>
          </p:cNvSpPr>
          <p:nvPr>
            <p:ph type="sldNum" sz="quarter" idx="4"/>
          </p:nvPr>
        </p:nvSpPr>
        <p:spPr/>
        <p:txBody>
          <a:bodyPr/>
          <a:lstStyle/>
          <a:p>
            <a:fld id="{2DA208CA-87DC-4215-820F-FC39CE0A3630}" type="slidenum">
              <a:rPr lang="zh-CN" altLang="en-US" smtClean="0"/>
              <a:pPr/>
              <a:t>51</a:t>
            </a:fld>
            <a:endParaRPr lang="zh-CN" altLang="en-US" dirty="0"/>
          </a:p>
        </p:txBody>
      </p:sp>
      <p:sp>
        <p:nvSpPr>
          <p:cNvPr id="11" name="内容占位符 2">
            <a:extLst>
              <a:ext uri="{FF2B5EF4-FFF2-40B4-BE49-F238E27FC236}">
                <a16:creationId xmlns:a16="http://schemas.microsoft.com/office/drawing/2014/main" id="{953A7A20-2E86-3F95-8DD4-F711DBC4A710}"/>
              </a:ext>
            </a:extLst>
          </p:cNvPr>
          <p:cNvSpPr>
            <a:spLocks noGrp="1"/>
          </p:cNvSpPr>
          <p:nvPr>
            <p:ph idx="1"/>
          </p:nvPr>
        </p:nvSpPr>
        <p:spPr>
          <a:xfrm>
            <a:off x="431800" y="1066800"/>
            <a:ext cx="8229600" cy="5267325"/>
          </a:xfrm>
        </p:spPr>
        <p:txBody>
          <a:bodyPr/>
          <a:lstStyle/>
          <a:p>
            <a:r>
              <a:rPr lang="en-US" altLang="zh-CN" b="0" i="0" dirty="0">
                <a:effectLst/>
                <a:latin typeface="Times New Roman" panose="02020603050405020304" pitchFamily="18" charset="0"/>
              </a:rPr>
              <a:t>Definition</a:t>
            </a:r>
          </a:p>
        </p:txBody>
      </p:sp>
      <p:pic>
        <p:nvPicPr>
          <p:cNvPr id="19" name="图片 18">
            <a:extLst>
              <a:ext uri="{FF2B5EF4-FFF2-40B4-BE49-F238E27FC236}">
                <a16:creationId xmlns:a16="http://schemas.microsoft.com/office/drawing/2014/main" id="{9663A48A-5D57-7288-101A-589F31DFF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325093"/>
            <a:ext cx="7039583" cy="2625877"/>
          </a:xfrm>
          <a:prstGeom prst="rect">
            <a:avLst/>
          </a:prstGeom>
        </p:spPr>
      </p:pic>
      <p:sp>
        <p:nvSpPr>
          <p:cNvPr id="13" name="文本框 12">
            <a:extLst>
              <a:ext uri="{FF2B5EF4-FFF2-40B4-BE49-F238E27FC236}">
                <a16:creationId xmlns:a16="http://schemas.microsoft.com/office/drawing/2014/main" id="{8D3C3C1E-88A0-FD62-7E8A-AE3A1F365F95}"/>
              </a:ext>
            </a:extLst>
          </p:cNvPr>
          <p:cNvSpPr txBox="1"/>
          <p:nvPr/>
        </p:nvSpPr>
        <p:spPr>
          <a:xfrm>
            <a:off x="1752600" y="1952757"/>
            <a:ext cx="7634592" cy="400110"/>
          </a:xfrm>
          <a:prstGeom prst="rect">
            <a:avLst/>
          </a:prstGeom>
          <a:noFill/>
        </p:spPr>
        <p:txBody>
          <a:bodyPr wrap="square" rtlCol="0">
            <a:spAutoFit/>
          </a:bodyPr>
          <a:lstStyle/>
          <a:p>
            <a:pPr algn="l"/>
            <a:r>
              <a:rPr kumimoji="1" lang="zh-CN" altLang="en-US" sz="2000" dirty="0">
                <a:latin typeface="KaiTi" panose="02010609060101010101" pitchFamily="49" charset="-122"/>
                <a:ea typeface="KaiTi" panose="02010609060101010101" pitchFamily="49" charset="-122"/>
                <a:cs typeface="Times New Roman" panose="02020603050405020304" pitchFamily="18" charset="0"/>
              </a:rPr>
              <a:t>观测值     观测矩阵       稀疏变换矩阵    稀疏系数</a:t>
            </a:r>
          </a:p>
        </p:txBody>
      </p:sp>
      <p:pic>
        <p:nvPicPr>
          <p:cNvPr id="14" name="图片 13">
            <a:extLst>
              <a:ext uri="{FF2B5EF4-FFF2-40B4-BE49-F238E27FC236}">
                <a16:creationId xmlns:a16="http://schemas.microsoft.com/office/drawing/2014/main" id="{50F01DA6-E6E6-632F-BBDD-35E0EF6933AE}"/>
              </a:ext>
            </a:extLst>
          </p:cNvPr>
          <p:cNvPicPr>
            <a:picLocks noChangeAspect="1"/>
          </p:cNvPicPr>
          <p:nvPr/>
        </p:nvPicPr>
        <p:blipFill rotWithShape="1">
          <a:blip r:embed="rId4"/>
          <a:srcRect l="17537" t="32175"/>
          <a:stretch/>
        </p:blipFill>
        <p:spPr>
          <a:xfrm>
            <a:off x="7103304" y="1030706"/>
            <a:ext cx="1629383" cy="831231"/>
          </a:xfrm>
          <a:prstGeom prst="rect">
            <a:avLst/>
          </a:prstGeom>
        </p:spPr>
      </p:pic>
      <p:pic>
        <p:nvPicPr>
          <p:cNvPr id="16" name="图片 15">
            <a:extLst>
              <a:ext uri="{FF2B5EF4-FFF2-40B4-BE49-F238E27FC236}">
                <a16:creationId xmlns:a16="http://schemas.microsoft.com/office/drawing/2014/main" id="{C44130F2-2D82-4514-E99B-66BF2C5D8021}"/>
              </a:ext>
            </a:extLst>
          </p:cNvPr>
          <p:cNvPicPr>
            <a:picLocks noChangeAspect="1"/>
          </p:cNvPicPr>
          <p:nvPr/>
        </p:nvPicPr>
        <p:blipFill rotWithShape="1">
          <a:blip r:embed="rId5">
            <a:extLst>
              <a:ext uri="{28A0092B-C50C-407E-A947-70E740481C1C}">
                <a14:useLocalDpi xmlns:a14="http://schemas.microsoft.com/office/drawing/2010/main" val="0"/>
              </a:ext>
            </a:extLst>
          </a:blip>
          <a:srcRect l="74129" b="50506"/>
          <a:stretch/>
        </p:blipFill>
        <p:spPr>
          <a:xfrm>
            <a:off x="809017" y="3892018"/>
            <a:ext cx="1447799" cy="1431288"/>
          </a:xfrm>
          <a:prstGeom prst="rect">
            <a:avLst/>
          </a:prstGeom>
        </p:spPr>
      </p:pic>
      <p:pic>
        <p:nvPicPr>
          <p:cNvPr id="20" name="图片 19">
            <a:extLst>
              <a:ext uri="{FF2B5EF4-FFF2-40B4-BE49-F238E27FC236}">
                <a16:creationId xmlns:a16="http://schemas.microsoft.com/office/drawing/2014/main" id="{AECFF966-2C61-18CB-A04B-103093D463ED}"/>
              </a:ext>
            </a:extLst>
          </p:cNvPr>
          <p:cNvPicPr>
            <a:picLocks noChangeAspect="1"/>
          </p:cNvPicPr>
          <p:nvPr/>
        </p:nvPicPr>
        <p:blipFill>
          <a:blip r:embed="rId6"/>
          <a:stretch>
            <a:fillRect/>
          </a:stretch>
        </p:blipFill>
        <p:spPr>
          <a:xfrm>
            <a:off x="2895600" y="3892018"/>
            <a:ext cx="1709367" cy="1604175"/>
          </a:xfrm>
          <a:prstGeom prst="rect">
            <a:avLst/>
          </a:prstGeom>
        </p:spPr>
      </p:pic>
      <p:sp>
        <p:nvSpPr>
          <p:cNvPr id="22" name="左大括号 21">
            <a:extLst>
              <a:ext uri="{FF2B5EF4-FFF2-40B4-BE49-F238E27FC236}">
                <a16:creationId xmlns:a16="http://schemas.microsoft.com/office/drawing/2014/main" id="{E7B9C844-25E2-085F-6F3F-5CE02F5C7F33}"/>
              </a:ext>
            </a:extLst>
          </p:cNvPr>
          <p:cNvSpPr/>
          <p:nvPr/>
        </p:nvSpPr>
        <p:spPr bwMode="auto">
          <a:xfrm rot="16200000">
            <a:off x="6140908" y="3598131"/>
            <a:ext cx="348033" cy="2970439"/>
          </a:xfrm>
          <a:prstGeom prst="leftBrace">
            <a:avLst/>
          </a:prstGeom>
          <a:no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1071A04C-F687-E9EC-D27D-76BE7AF89F79}"/>
                  </a:ext>
                </a:extLst>
              </p:cNvPr>
              <p:cNvSpPr txBox="1"/>
              <p:nvPr/>
            </p:nvSpPr>
            <p:spPr>
              <a:xfrm>
                <a:off x="6105642" y="5180882"/>
                <a:ext cx="447558"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1" i="1" dirty="0" smtClean="0">
                          <a:latin typeface="Cambria Math" panose="02040503050406030204" pitchFamily="18" charset="0"/>
                        </a:rPr>
                        <m:t>𝒙</m:t>
                      </m:r>
                    </m:oMath>
                  </m:oMathPara>
                </a14:m>
                <a:endParaRPr kumimoji="1" lang="zh-CN" altLang="en-US" b="1" dirty="0"/>
              </a:p>
            </p:txBody>
          </p:sp>
        </mc:Choice>
        <mc:Fallback>
          <p:sp>
            <p:nvSpPr>
              <p:cNvPr id="23" name="文本框 22">
                <a:extLst>
                  <a:ext uri="{FF2B5EF4-FFF2-40B4-BE49-F238E27FC236}">
                    <a16:creationId xmlns:a16="http://schemas.microsoft.com/office/drawing/2014/main" id="{1071A04C-F687-E9EC-D27D-76BE7AF89F79}"/>
                  </a:ext>
                </a:extLst>
              </p:cNvPr>
              <p:cNvSpPr txBox="1">
                <a:spLocks noRot="1" noChangeAspect="1" noMove="1" noResize="1" noEditPoints="1" noAdjustHandles="1" noChangeArrowheads="1" noChangeShapeType="1" noTextEdit="1"/>
              </p:cNvSpPr>
              <p:nvPr/>
            </p:nvSpPr>
            <p:spPr>
              <a:xfrm>
                <a:off x="6105642" y="5180882"/>
                <a:ext cx="447558" cy="461665"/>
              </a:xfrm>
              <a:prstGeom prst="rect">
                <a:avLst/>
              </a:prstGeom>
              <a:blipFill>
                <a:blip r:embed="rId7"/>
                <a:stretch>
                  <a:fillRect/>
                </a:stretch>
              </a:blipFill>
            </p:spPr>
            <p:txBody>
              <a:bodyPr/>
              <a:lstStyle/>
              <a:p>
                <a:r>
                  <a:rPr lang="zh-CN" altLang="en-US">
                    <a:noFill/>
                  </a:rPr>
                  <a:t> </a:t>
                </a:r>
              </a:p>
            </p:txBody>
          </p:sp>
        </mc:Fallback>
      </mc:AlternateContent>
      <p:cxnSp>
        <p:nvCxnSpPr>
          <p:cNvPr id="25" name="直线箭头连接符 24">
            <a:extLst>
              <a:ext uri="{FF2B5EF4-FFF2-40B4-BE49-F238E27FC236}">
                <a16:creationId xmlns:a16="http://schemas.microsoft.com/office/drawing/2014/main" id="{9D8F3212-9628-BEF1-C977-4485076FA678}"/>
              </a:ext>
            </a:extLst>
          </p:cNvPr>
          <p:cNvCxnSpPr/>
          <p:nvPr/>
        </p:nvCxnSpPr>
        <p:spPr bwMode="auto">
          <a:xfrm flipH="1">
            <a:off x="1752600" y="3318467"/>
            <a:ext cx="304800" cy="609413"/>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线箭头连接符 25">
            <a:extLst>
              <a:ext uri="{FF2B5EF4-FFF2-40B4-BE49-F238E27FC236}">
                <a16:creationId xmlns:a16="http://schemas.microsoft.com/office/drawing/2014/main" id="{79A91D54-AF9F-1140-7E12-9C2C8C5071B7}"/>
              </a:ext>
            </a:extLst>
          </p:cNvPr>
          <p:cNvCxnSpPr>
            <a:endCxn id="20" idx="0"/>
          </p:cNvCxnSpPr>
          <p:nvPr/>
        </p:nvCxnSpPr>
        <p:spPr bwMode="auto">
          <a:xfrm>
            <a:off x="3750283" y="3347212"/>
            <a:ext cx="1" cy="544806"/>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线箭头连接符 28">
            <a:extLst>
              <a:ext uri="{FF2B5EF4-FFF2-40B4-BE49-F238E27FC236}">
                <a16:creationId xmlns:a16="http://schemas.microsoft.com/office/drawing/2014/main" id="{CAC2CA70-A189-42C9-1204-88BB4EF04B35}"/>
              </a:ext>
            </a:extLst>
          </p:cNvPr>
          <p:cNvCxnSpPr/>
          <p:nvPr/>
        </p:nvCxnSpPr>
        <p:spPr bwMode="auto">
          <a:xfrm flipV="1">
            <a:off x="7620000" y="1948667"/>
            <a:ext cx="838200" cy="1105419"/>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43564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953A7A20-2E86-3F95-8DD4-F711DBC4A710}"/>
              </a:ext>
            </a:extLst>
          </p:cNvPr>
          <p:cNvSpPr>
            <a:spLocks noGrp="1"/>
          </p:cNvSpPr>
          <p:nvPr>
            <p:ph idx="1"/>
          </p:nvPr>
        </p:nvSpPr>
        <p:spPr>
          <a:xfrm>
            <a:off x="431800" y="1066800"/>
            <a:ext cx="8483600" cy="5267325"/>
          </a:xfrm>
        </p:spPr>
        <p:txBody>
          <a:bodyPr/>
          <a:lstStyle/>
          <a:p>
            <a:r>
              <a:rPr lang="en-US" altLang="zh-CN" b="0" i="0" dirty="0">
                <a:effectLst/>
                <a:latin typeface="Times New Roman" panose="02020603050405020304" pitchFamily="18" charset="0"/>
              </a:rPr>
              <a:t>Definition</a:t>
            </a:r>
          </a:p>
          <a:p>
            <a:pPr marL="0" indent="0">
              <a:buNone/>
            </a:pPr>
            <a:r>
              <a:rPr lang="zh-CN" altLang="en-US" sz="2000" b="0" i="0" dirty="0">
                <a:effectLst/>
                <a:latin typeface="Times New Roman" panose="02020603050405020304" pitchFamily="18" charset="0"/>
              </a:rPr>
              <a:t>       </a:t>
            </a:r>
            <a:endParaRPr lang="en-US" altLang="zh-CN" b="0" i="0" dirty="0">
              <a:effectLst/>
              <a:latin typeface="Times New Roman" panose="02020603050405020304" pitchFamily="18" charset="0"/>
            </a:endParaRPr>
          </a:p>
        </p:txBody>
      </p:sp>
      <p:sp>
        <p:nvSpPr>
          <p:cNvPr id="13" name="内容占位符 2">
            <a:extLst>
              <a:ext uri="{FF2B5EF4-FFF2-40B4-BE49-F238E27FC236}">
                <a16:creationId xmlns:a16="http://schemas.microsoft.com/office/drawing/2014/main" id="{92CE60D5-0386-6A60-42D0-3DDB66B06F68}"/>
              </a:ext>
            </a:extLst>
          </p:cNvPr>
          <p:cNvSpPr txBox="1">
            <a:spLocks/>
          </p:cNvSpPr>
          <p:nvPr/>
        </p:nvSpPr>
        <p:spPr bwMode="auto">
          <a:xfrm>
            <a:off x="838200" y="1590676"/>
            <a:ext cx="7467600" cy="469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FontTx/>
              <a:buBlip>
                <a:blip r:embed="rId3"/>
              </a:buBlip>
              <a:defRPr sz="24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914400" indent="-285750" algn="l" rtl="0" eaLnBrk="0" fontAlgn="base" hangingPunct="0">
              <a:lnSpc>
                <a:spcPct val="110000"/>
              </a:lnSpc>
              <a:spcBef>
                <a:spcPct val="20000"/>
              </a:spcBef>
              <a:spcAft>
                <a:spcPct val="0"/>
              </a:spcAft>
              <a:buClr>
                <a:srgbClr val="000066"/>
              </a:buClr>
              <a:buChar char="•"/>
              <a:defRPr sz="20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2pPr>
            <a:lvl3pPr marL="1322388"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1730375"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4pPr>
            <a:lvl5pPr marL="2138363"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buNone/>
            </a:pPr>
            <a:r>
              <a:rPr lang="en-US" altLang="zh-CN" sz="2000" kern="0" dirty="0"/>
              <a:t>U</a:t>
            </a:r>
            <a:r>
              <a:rPr lang="en" altLang="zh-CN" sz="2000" kern="0" dirty="0" err="1"/>
              <a:t>nderdetermined</a:t>
            </a:r>
            <a:r>
              <a:rPr lang="en" altLang="zh-CN" sz="2000" kern="0" dirty="0"/>
              <a:t> since there are</a:t>
            </a:r>
            <a:r>
              <a:rPr lang="zh-CN" altLang="en-US" sz="2000" kern="0" dirty="0"/>
              <a:t> </a:t>
            </a:r>
            <a:r>
              <a:rPr lang="en" altLang="zh-CN" sz="2000" kern="0" dirty="0"/>
              <a:t>infinitely solutions</a:t>
            </a:r>
            <a:r>
              <a:rPr lang="en-US" altLang="zh-CN" sz="2000" kern="0" dirty="0"/>
              <a:t>.</a:t>
            </a:r>
            <a:r>
              <a:rPr lang="zh-CN" altLang="en-US" sz="2000" kern="0" dirty="0"/>
              <a:t> </a:t>
            </a:r>
            <a:r>
              <a:rPr lang="en-US" altLang="zh-CN" sz="2000" kern="0" dirty="0"/>
              <a:t>S</a:t>
            </a:r>
            <a:r>
              <a:rPr lang="en" altLang="zh-CN" sz="2000" kern="0" dirty="0" err="1"/>
              <a:t>parsest</a:t>
            </a:r>
            <a:r>
              <a:rPr lang="en" altLang="zh-CN" sz="2000" kern="0" dirty="0"/>
              <a:t> solution</a:t>
            </a:r>
            <a:r>
              <a:rPr lang="zh-CN" altLang="en-US" sz="2000" kern="0" dirty="0"/>
              <a:t> </a:t>
            </a:r>
            <a:r>
              <a:rPr lang="en-US" altLang="zh-CN" sz="2000" kern="0" dirty="0"/>
              <a:t>for</a:t>
            </a:r>
            <a:r>
              <a:rPr lang="zh-CN" altLang="en-US" sz="2000" kern="0" dirty="0"/>
              <a:t> </a:t>
            </a:r>
            <a:r>
              <a:rPr lang="en" altLang="zh-CN" sz="2000" kern="0" dirty="0"/>
              <a:t>optimization problem</a:t>
            </a:r>
          </a:p>
          <a:p>
            <a:pPr marL="0" indent="0">
              <a:buFontTx/>
              <a:buNone/>
            </a:pPr>
            <a:endParaRPr lang="en" altLang="zh-CN" sz="2000" kern="0" dirty="0"/>
          </a:p>
          <a:p>
            <a:pPr marL="0" indent="0">
              <a:buFontTx/>
              <a:buNone/>
            </a:pPr>
            <a:endParaRPr lang="en" altLang="zh-CN" sz="2000" kern="0" dirty="0"/>
          </a:p>
          <a:p>
            <a:pPr marL="0" indent="0">
              <a:buFontTx/>
              <a:buNone/>
            </a:pPr>
            <a:r>
              <a:rPr lang="en" altLang="zh-CN" sz="2000" kern="0" dirty="0"/>
              <a:t>The optimization is non-convex.</a:t>
            </a:r>
            <a:r>
              <a:rPr lang="zh-CN" altLang="en-US" sz="2000" kern="0" dirty="0"/>
              <a:t> </a:t>
            </a:r>
            <a:r>
              <a:rPr lang="en" altLang="zh-CN" sz="2000" kern="0" dirty="0"/>
              <a:t>Fortunately, it is possible to relax the</a:t>
            </a:r>
            <a:r>
              <a:rPr lang="zh-CN" altLang="en-US" sz="2000" kern="0" dirty="0"/>
              <a:t> </a:t>
            </a:r>
            <a:r>
              <a:rPr lang="en" altLang="zh-CN" sz="2000" kern="0" dirty="0"/>
              <a:t>optimization in</a:t>
            </a:r>
          </a:p>
          <a:p>
            <a:pPr marL="0" indent="0">
              <a:buFontTx/>
              <a:buNone/>
            </a:pPr>
            <a:endParaRPr lang="en" altLang="zh-CN" sz="2000" kern="0" dirty="0"/>
          </a:p>
          <a:p>
            <a:pPr marL="0" indent="0">
              <a:buFontTx/>
              <a:buNone/>
            </a:pPr>
            <a:endParaRPr lang="en" altLang="zh-CN" sz="2000" kern="0" dirty="0"/>
          </a:p>
          <a:p>
            <a:pPr marL="0" indent="0">
              <a:buFontTx/>
              <a:buNone/>
            </a:pPr>
            <a:endParaRPr lang="en-US" altLang="zh-CN" kern="0" dirty="0"/>
          </a:p>
        </p:txBody>
      </p:sp>
      <p:sp>
        <p:nvSpPr>
          <p:cNvPr id="2" name="标题 1">
            <a:extLst>
              <a:ext uri="{FF2B5EF4-FFF2-40B4-BE49-F238E27FC236}">
                <a16:creationId xmlns:a16="http://schemas.microsoft.com/office/drawing/2014/main" id="{F525A642-5966-7517-13FB-9D5A81C2D0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kumimoji="1" lang="zh-CN" altLang="en-US" dirty="0"/>
          </a:p>
        </p:txBody>
      </p:sp>
      <p:sp>
        <p:nvSpPr>
          <p:cNvPr id="4" name="灯片编号占位符 3">
            <a:extLst>
              <a:ext uri="{FF2B5EF4-FFF2-40B4-BE49-F238E27FC236}">
                <a16:creationId xmlns:a16="http://schemas.microsoft.com/office/drawing/2014/main" id="{7ED516B2-7D1C-14ED-4BFF-CA44FBB2692F}"/>
              </a:ext>
            </a:extLst>
          </p:cNvPr>
          <p:cNvSpPr>
            <a:spLocks noGrp="1"/>
          </p:cNvSpPr>
          <p:nvPr>
            <p:ph type="sldNum" sz="quarter" idx="4"/>
          </p:nvPr>
        </p:nvSpPr>
        <p:spPr/>
        <p:txBody>
          <a:bodyPr/>
          <a:lstStyle/>
          <a:p>
            <a:fld id="{2DA208CA-87DC-4215-820F-FC39CE0A3630}" type="slidenum">
              <a:rPr lang="zh-CN" altLang="en-US" smtClean="0"/>
              <a:pPr/>
              <a:t>52</a:t>
            </a:fld>
            <a:endParaRPr lang="zh-CN" altLang="en-US" dirty="0"/>
          </a:p>
        </p:txBody>
      </p:sp>
      <p:pic>
        <p:nvPicPr>
          <p:cNvPr id="5" name="图片 4">
            <a:extLst>
              <a:ext uri="{FF2B5EF4-FFF2-40B4-BE49-F238E27FC236}">
                <a16:creationId xmlns:a16="http://schemas.microsoft.com/office/drawing/2014/main" id="{FE58D7E1-FDCC-21DF-9278-820D1B60F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2286000"/>
            <a:ext cx="5168900" cy="673100"/>
          </a:xfrm>
          <a:prstGeom prst="rect">
            <a:avLst/>
          </a:prstGeom>
        </p:spPr>
      </p:pic>
      <p:pic>
        <p:nvPicPr>
          <p:cNvPr id="7" name="图片 6">
            <a:extLst>
              <a:ext uri="{FF2B5EF4-FFF2-40B4-BE49-F238E27FC236}">
                <a16:creationId xmlns:a16="http://schemas.microsoft.com/office/drawing/2014/main" id="{06AC7363-3634-A1A1-C7A9-DAE2851B1F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104" y="3935973"/>
            <a:ext cx="5080000" cy="673100"/>
          </a:xfrm>
          <a:prstGeom prst="rect">
            <a:avLst/>
          </a:prstGeom>
        </p:spPr>
      </p:pic>
    </p:spTree>
    <p:extLst>
      <p:ext uri="{BB962C8B-B14F-4D97-AF65-F5344CB8AC3E}">
        <p14:creationId xmlns:p14="http://schemas.microsoft.com/office/powerpoint/2010/main" val="181899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953A7A20-2E86-3F95-8DD4-F711DBC4A710}"/>
              </a:ext>
            </a:extLst>
          </p:cNvPr>
          <p:cNvSpPr>
            <a:spLocks noGrp="1"/>
          </p:cNvSpPr>
          <p:nvPr>
            <p:ph idx="1"/>
          </p:nvPr>
        </p:nvSpPr>
        <p:spPr>
          <a:xfrm>
            <a:off x="431800" y="1066800"/>
            <a:ext cx="8483600" cy="5267325"/>
          </a:xfrm>
        </p:spPr>
        <p:txBody>
          <a:bodyPr/>
          <a:lstStyle/>
          <a:p>
            <a:r>
              <a:rPr lang="en-US" altLang="zh-CN" b="0" i="0" dirty="0">
                <a:effectLst/>
                <a:latin typeface="Times New Roman" panose="02020603050405020304" pitchFamily="18" charset="0"/>
              </a:rPr>
              <a:t>Why</a:t>
            </a:r>
            <a:r>
              <a:rPr lang="zh-CN" altLang="en-US" b="0" i="0" dirty="0">
                <a:effectLst/>
                <a:latin typeface="Times New Roman" panose="02020603050405020304" pitchFamily="18" charset="0"/>
              </a:rPr>
              <a:t> </a:t>
            </a:r>
            <a:r>
              <a:rPr lang="en-US" altLang="zh-CN" b="0" i="0" dirty="0">
                <a:effectLst/>
                <a:latin typeface="Times New Roman" panose="02020603050405020304" pitchFamily="18" charset="0"/>
              </a:rPr>
              <a:t>L1</a:t>
            </a:r>
            <a:r>
              <a:rPr lang="zh-CN" altLang="en-US" b="0" i="0" dirty="0">
                <a:effectLst/>
                <a:latin typeface="Times New Roman" panose="02020603050405020304" pitchFamily="18" charset="0"/>
              </a:rPr>
              <a:t> </a:t>
            </a:r>
            <a:r>
              <a:rPr lang="en-US" altLang="zh-CN" dirty="0" err="1"/>
              <a:t>regulization</a:t>
            </a:r>
            <a:endParaRPr lang="en-US" altLang="zh-CN" b="0" i="0" dirty="0">
              <a:effectLst/>
              <a:latin typeface="Times New Roman" panose="02020603050405020304" pitchFamily="18" charset="0"/>
            </a:endParaRPr>
          </a:p>
        </p:txBody>
      </p:sp>
      <p:sp>
        <p:nvSpPr>
          <p:cNvPr id="2" name="标题 1">
            <a:extLst>
              <a:ext uri="{FF2B5EF4-FFF2-40B4-BE49-F238E27FC236}">
                <a16:creationId xmlns:a16="http://schemas.microsoft.com/office/drawing/2014/main" id="{F525A642-5966-7517-13FB-9D5A81C2D0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kumimoji="1" lang="zh-CN" altLang="en-US" dirty="0"/>
          </a:p>
        </p:txBody>
      </p:sp>
      <p:sp>
        <p:nvSpPr>
          <p:cNvPr id="4" name="灯片编号占位符 3">
            <a:extLst>
              <a:ext uri="{FF2B5EF4-FFF2-40B4-BE49-F238E27FC236}">
                <a16:creationId xmlns:a16="http://schemas.microsoft.com/office/drawing/2014/main" id="{7ED516B2-7D1C-14ED-4BFF-CA44FBB2692F}"/>
              </a:ext>
            </a:extLst>
          </p:cNvPr>
          <p:cNvSpPr>
            <a:spLocks noGrp="1"/>
          </p:cNvSpPr>
          <p:nvPr>
            <p:ph type="sldNum" sz="quarter" idx="4"/>
          </p:nvPr>
        </p:nvSpPr>
        <p:spPr/>
        <p:txBody>
          <a:bodyPr/>
          <a:lstStyle/>
          <a:p>
            <a:fld id="{2DA208CA-87DC-4215-820F-FC39CE0A3630}" type="slidenum">
              <a:rPr lang="zh-CN" altLang="en-US" smtClean="0"/>
              <a:pPr/>
              <a:t>53</a:t>
            </a:fld>
            <a:endParaRPr lang="zh-CN" altLang="en-US" dirty="0"/>
          </a:p>
        </p:txBody>
      </p:sp>
      <p:pic>
        <p:nvPicPr>
          <p:cNvPr id="5" name="图片 4">
            <a:extLst>
              <a:ext uri="{FF2B5EF4-FFF2-40B4-BE49-F238E27FC236}">
                <a16:creationId xmlns:a16="http://schemas.microsoft.com/office/drawing/2014/main" id="{B2A2A77B-DF5F-0423-49C6-027ECFF33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0" y="3531972"/>
            <a:ext cx="6515100" cy="2688771"/>
          </a:xfrm>
          <a:prstGeom prst="rect">
            <a:avLst/>
          </a:prstGeom>
        </p:spPr>
      </p:pic>
      <p:pic>
        <p:nvPicPr>
          <p:cNvPr id="7" name="图片 6">
            <a:extLst>
              <a:ext uri="{FF2B5EF4-FFF2-40B4-BE49-F238E27FC236}">
                <a16:creationId xmlns:a16="http://schemas.microsoft.com/office/drawing/2014/main" id="{DAAE6941-3631-EF19-68F2-9207A119D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1099399"/>
            <a:ext cx="5105400" cy="2399974"/>
          </a:xfrm>
          <a:prstGeom prst="rect">
            <a:avLst/>
          </a:prstGeom>
        </p:spPr>
      </p:pic>
      <p:sp>
        <p:nvSpPr>
          <p:cNvPr id="8" name="文本框 7">
            <a:extLst>
              <a:ext uri="{FF2B5EF4-FFF2-40B4-BE49-F238E27FC236}">
                <a16:creationId xmlns:a16="http://schemas.microsoft.com/office/drawing/2014/main" id="{9C1DDEAE-26D3-E985-3FDB-1FD196109495}"/>
              </a:ext>
            </a:extLst>
          </p:cNvPr>
          <p:cNvSpPr txBox="1"/>
          <p:nvPr/>
        </p:nvSpPr>
        <p:spPr>
          <a:xfrm>
            <a:off x="996038" y="2645030"/>
            <a:ext cx="2521844" cy="400110"/>
          </a:xfrm>
          <a:prstGeom prst="rect">
            <a:avLst/>
          </a:prstGeom>
          <a:noFill/>
        </p:spPr>
        <p:txBody>
          <a:bodyPr wrap="none" rtlCol="0">
            <a:spAutoFit/>
          </a:bodyPr>
          <a:lstStyle/>
          <a:p>
            <a:r>
              <a:rPr kumimoji="1" lang="en-US" altLang="zh-CN" sz="2000" dirty="0"/>
              <a:t>L1</a:t>
            </a:r>
            <a:r>
              <a:rPr kumimoji="1" lang="zh-CN" altLang="en-US" sz="2000" dirty="0"/>
              <a:t>性质好，方便求解</a:t>
            </a:r>
          </a:p>
        </p:txBody>
      </p:sp>
    </p:spTree>
    <p:extLst>
      <p:ext uri="{BB962C8B-B14F-4D97-AF65-F5344CB8AC3E}">
        <p14:creationId xmlns:p14="http://schemas.microsoft.com/office/powerpoint/2010/main" val="2574557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953A7A20-2E86-3F95-8DD4-F711DBC4A710}"/>
              </a:ext>
            </a:extLst>
          </p:cNvPr>
          <p:cNvSpPr>
            <a:spLocks noGrp="1"/>
          </p:cNvSpPr>
          <p:nvPr>
            <p:ph idx="1"/>
          </p:nvPr>
        </p:nvSpPr>
        <p:spPr>
          <a:xfrm>
            <a:off x="431800" y="1066800"/>
            <a:ext cx="8483600" cy="5267325"/>
          </a:xfrm>
        </p:spPr>
        <p:txBody>
          <a:bodyPr/>
          <a:lstStyle/>
          <a:p>
            <a:r>
              <a:rPr lang="en-US" altLang="zh-CN" b="0" i="0" dirty="0">
                <a:effectLst/>
                <a:latin typeface="Times New Roman" panose="02020603050405020304" pitchFamily="18" charset="0"/>
              </a:rPr>
              <a:t>Definition</a:t>
            </a:r>
          </a:p>
          <a:p>
            <a:pPr marL="0" indent="0">
              <a:buNone/>
            </a:pPr>
            <a:r>
              <a:rPr lang="zh-CN" altLang="en-US" sz="2000" b="0" i="0" dirty="0">
                <a:effectLst/>
                <a:latin typeface="Times New Roman" panose="02020603050405020304" pitchFamily="18" charset="0"/>
              </a:rPr>
              <a:t>       </a:t>
            </a:r>
            <a:endParaRPr lang="en-US" altLang="zh-CN" b="0" i="0" dirty="0">
              <a:effectLst/>
              <a:latin typeface="Times New Roman" panose="02020603050405020304" pitchFamily="18" charset="0"/>
            </a:endParaRPr>
          </a:p>
        </p:txBody>
      </p:sp>
      <p:sp>
        <p:nvSpPr>
          <p:cNvPr id="13" name="内容占位符 2">
            <a:extLst>
              <a:ext uri="{FF2B5EF4-FFF2-40B4-BE49-F238E27FC236}">
                <a16:creationId xmlns:a16="http://schemas.microsoft.com/office/drawing/2014/main" id="{92CE60D5-0386-6A60-42D0-3DDB66B06F68}"/>
              </a:ext>
            </a:extLst>
          </p:cNvPr>
          <p:cNvSpPr txBox="1">
            <a:spLocks/>
          </p:cNvSpPr>
          <p:nvPr/>
        </p:nvSpPr>
        <p:spPr bwMode="auto">
          <a:xfrm>
            <a:off x="838200" y="1590676"/>
            <a:ext cx="7467600" cy="469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FontTx/>
              <a:buBlip>
                <a:blip r:embed="rId3"/>
              </a:buBlip>
              <a:defRPr sz="24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914400" indent="-285750" algn="l" rtl="0" eaLnBrk="0" fontAlgn="base" hangingPunct="0">
              <a:lnSpc>
                <a:spcPct val="110000"/>
              </a:lnSpc>
              <a:spcBef>
                <a:spcPct val="20000"/>
              </a:spcBef>
              <a:spcAft>
                <a:spcPct val="0"/>
              </a:spcAft>
              <a:buClr>
                <a:srgbClr val="000066"/>
              </a:buClr>
              <a:buChar char="•"/>
              <a:defRPr sz="20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2pPr>
            <a:lvl3pPr marL="1322388"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1730375"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4pPr>
            <a:lvl5pPr marL="2138363"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buNone/>
            </a:pPr>
            <a:r>
              <a:rPr lang="en-US" altLang="zh-CN" sz="2000" kern="0" dirty="0"/>
              <a:t>When</a:t>
            </a:r>
            <a:r>
              <a:rPr lang="zh-CN" altLang="en-US" sz="2000" kern="0" dirty="0"/>
              <a:t> </a:t>
            </a:r>
            <a:r>
              <a:rPr lang="en-US" altLang="zh-CN" sz="2000" b="1" kern="0" dirty="0"/>
              <a:t>y</a:t>
            </a:r>
            <a:r>
              <a:rPr lang="zh-CN" altLang="en-US" sz="2000" kern="0" dirty="0"/>
              <a:t> </a:t>
            </a:r>
            <a:r>
              <a:rPr lang="en" altLang="zh-CN" sz="2000" kern="0" dirty="0"/>
              <a:t>have additive noise</a:t>
            </a:r>
            <a:r>
              <a:rPr lang="en-US" altLang="zh-CN" sz="2000" kern="0" dirty="0"/>
              <a:t>,</a:t>
            </a:r>
            <a:r>
              <a:rPr lang="zh-CN" altLang="en-US" sz="2000" kern="0" dirty="0"/>
              <a:t> </a:t>
            </a:r>
            <a:r>
              <a:rPr lang="en-US" altLang="zh-CN" sz="2000" kern="0" dirty="0"/>
              <a:t> more</a:t>
            </a:r>
            <a:r>
              <a:rPr lang="zh-CN" altLang="en-US" sz="2000" kern="0" dirty="0"/>
              <a:t> </a:t>
            </a:r>
            <a:r>
              <a:rPr lang="en" altLang="zh-CN" sz="2000" kern="0" dirty="0"/>
              <a:t>robust</a:t>
            </a:r>
            <a:r>
              <a:rPr lang="zh-CN" altLang="en-US" sz="2000" kern="0" dirty="0"/>
              <a:t> </a:t>
            </a:r>
            <a:r>
              <a:rPr lang="en" altLang="zh-CN" sz="2000" kern="0" dirty="0"/>
              <a:t>constraint</a:t>
            </a:r>
            <a:r>
              <a:rPr lang="zh-CN" altLang="en-US" sz="2000" kern="0" dirty="0"/>
              <a:t> </a:t>
            </a:r>
            <a:r>
              <a:rPr lang="en-US" altLang="zh-CN" sz="2000" kern="0" dirty="0"/>
              <a:t>is</a:t>
            </a:r>
          </a:p>
          <a:p>
            <a:pPr marL="0" indent="0">
              <a:buNone/>
            </a:pPr>
            <a:endParaRPr lang="en-US" altLang="zh-CN" sz="2000" kern="0" dirty="0"/>
          </a:p>
          <a:p>
            <a:pPr marL="0" indent="0">
              <a:buNone/>
            </a:pPr>
            <a:endParaRPr lang="en-US" altLang="zh-CN" sz="2000" kern="0" dirty="0"/>
          </a:p>
          <a:p>
            <a:pPr marL="0" indent="0">
              <a:buNone/>
            </a:pPr>
            <a:r>
              <a:rPr lang="en" altLang="zh-CN" sz="2000" b="0" i="0" dirty="0">
                <a:effectLst/>
                <a:latin typeface="Times New Roman" panose="02020603050405020304" pitchFamily="18" charset="0"/>
              </a:rPr>
              <a:t>A related convex optimization</a:t>
            </a:r>
            <a:r>
              <a:rPr lang="zh-CN" altLang="en-US" sz="2000" b="0" i="0" dirty="0">
                <a:effectLst/>
                <a:latin typeface="Times New Roman" panose="02020603050405020304" pitchFamily="18" charset="0"/>
              </a:rPr>
              <a:t> </a:t>
            </a:r>
            <a:r>
              <a:rPr lang="en" altLang="zh-CN" sz="2000" b="0" i="0" dirty="0">
                <a:effectLst/>
                <a:latin typeface="Times New Roman" panose="02020603050405020304" pitchFamily="18" charset="0"/>
              </a:rPr>
              <a:t>is</a:t>
            </a:r>
          </a:p>
          <a:p>
            <a:pPr marL="0" indent="0">
              <a:buNone/>
            </a:pPr>
            <a:endParaRPr lang="en" altLang="zh-CN" sz="2000" kern="0" dirty="0"/>
          </a:p>
          <a:p>
            <a:pPr marL="0" indent="0">
              <a:buFontTx/>
              <a:buNone/>
            </a:pPr>
            <a:endParaRPr lang="en-US" altLang="zh-CN" kern="0" dirty="0"/>
          </a:p>
        </p:txBody>
      </p:sp>
      <p:sp>
        <p:nvSpPr>
          <p:cNvPr id="2" name="标题 1">
            <a:extLst>
              <a:ext uri="{FF2B5EF4-FFF2-40B4-BE49-F238E27FC236}">
                <a16:creationId xmlns:a16="http://schemas.microsoft.com/office/drawing/2014/main" id="{F525A642-5966-7517-13FB-9D5A81C2D045}"/>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Compressive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Sensing</a:t>
            </a:r>
            <a:endParaRPr kumimoji="1" lang="zh-CN" altLang="en-US" dirty="0"/>
          </a:p>
        </p:txBody>
      </p:sp>
      <p:sp>
        <p:nvSpPr>
          <p:cNvPr id="4" name="灯片编号占位符 3">
            <a:extLst>
              <a:ext uri="{FF2B5EF4-FFF2-40B4-BE49-F238E27FC236}">
                <a16:creationId xmlns:a16="http://schemas.microsoft.com/office/drawing/2014/main" id="{7ED516B2-7D1C-14ED-4BFF-CA44FBB2692F}"/>
              </a:ext>
            </a:extLst>
          </p:cNvPr>
          <p:cNvSpPr>
            <a:spLocks noGrp="1"/>
          </p:cNvSpPr>
          <p:nvPr>
            <p:ph type="sldNum" sz="quarter" idx="4"/>
          </p:nvPr>
        </p:nvSpPr>
        <p:spPr/>
        <p:txBody>
          <a:bodyPr/>
          <a:lstStyle/>
          <a:p>
            <a:fld id="{2DA208CA-87DC-4215-820F-FC39CE0A3630}" type="slidenum">
              <a:rPr lang="zh-CN" altLang="en-US" smtClean="0"/>
              <a:pPr/>
              <a:t>54</a:t>
            </a:fld>
            <a:endParaRPr lang="zh-CN" altLang="en-US" dirty="0"/>
          </a:p>
        </p:txBody>
      </p:sp>
      <p:pic>
        <p:nvPicPr>
          <p:cNvPr id="9" name="图片 8">
            <a:extLst>
              <a:ext uri="{FF2B5EF4-FFF2-40B4-BE49-F238E27FC236}">
                <a16:creationId xmlns:a16="http://schemas.microsoft.com/office/drawing/2014/main" id="{D6DDCC03-606C-3388-043F-B0D96F824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2750" y="2209800"/>
            <a:ext cx="5778500" cy="304800"/>
          </a:xfrm>
          <a:prstGeom prst="rect">
            <a:avLst/>
          </a:prstGeom>
        </p:spPr>
      </p:pic>
      <p:pic>
        <p:nvPicPr>
          <p:cNvPr id="3" name="图片 2">
            <a:extLst>
              <a:ext uri="{FF2B5EF4-FFF2-40B4-BE49-F238E27FC236}">
                <a16:creationId xmlns:a16="http://schemas.microsoft.com/office/drawing/2014/main" id="{17F8665B-9959-5097-09E7-7FF9A5A70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245" y="4010931"/>
            <a:ext cx="6395291" cy="2385545"/>
          </a:xfrm>
          <a:prstGeom prst="rect">
            <a:avLst/>
          </a:prstGeom>
        </p:spPr>
      </p:pic>
      <p:pic>
        <p:nvPicPr>
          <p:cNvPr id="6" name="图片 5">
            <a:extLst>
              <a:ext uri="{FF2B5EF4-FFF2-40B4-BE49-F238E27FC236}">
                <a16:creationId xmlns:a16="http://schemas.microsoft.com/office/drawing/2014/main" id="{4E3B5F1F-09E4-30FD-955A-D2E34BC6F6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8690" y="3248932"/>
            <a:ext cx="3962400" cy="609600"/>
          </a:xfrm>
          <a:prstGeom prst="rect">
            <a:avLst/>
          </a:prstGeom>
        </p:spPr>
      </p:pic>
    </p:spTree>
    <p:extLst>
      <p:ext uri="{BB962C8B-B14F-4D97-AF65-F5344CB8AC3E}">
        <p14:creationId xmlns:p14="http://schemas.microsoft.com/office/powerpoint/2010/main" val="3746208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MRI</a:t>
            </a:r>
            <a:r>
              <a:rPr lang="zh-CN" altLang="en-US" dirty="0"/>
              <a:t>重建</a:t>
            </a:r>
            <a:endParaRPr lang="en-US" altLang="zh-CN" dirty="0"/>
          </a:p>
          <a:p>
            <a:pPr lvl="1"/>
            <a:r>
              <a:rPr lang="en-US" altLang="zh-CN" dirty="0"/>
              <a:t>KIPI</a:t>
            </a:r>
            <a:r>
              <a:rPr lang="zh-CN" altLang="en-US" dirty="0"/>
              <a:t>：</a:t>
            </a:r>
            <a:r>
              <a:rPr lang="en-US" altLang="zh-CN" dirty="0"/>
              <a:t>10min</a:t>
            </a:r>
          </a:p>
          <a:p>
            <a:pPr lvl="1"/>
            <a:r>
              <a:rPr lang="zh-CN" altLang="en-US" dirty="0"/>
              <a:t>信号采样 </a:t>
            </a:r>
            <a:r>
              <a:rPr lang="en-US" altLang="zh-CN" dirty="0"/>
              <a:t>+</a:t>
            </a:r>
            <a:r>
              <a:rPr lang="zh-CN" altLang="en-US" dirty="0"/>
              <a:t> 奈奎斯特采样定律</a:t>
            </a:r>
            <a:r>
              <a:rPr lang="en-US" altLang="zh-CN" dirty="0"/>
              <a:t>:</a:t>
            </a:r>
            <a:r>
              <a:rPr lang="zh-CN" altLang="en-US" dirty="0"/>
              <a:t> </a:t>
            </a:r>
            <a:r>
              <a:rPr lang="en-US" altLang="zh-CN" dirty="0"/>
              <a:t>5min</a:t>
            </a:r>
          </a:p>
          <a:p>
            <a:pPr lvl="1"/>
            <a:r>
              <a:rPr lang="zh-CN" altLang="en-US" dirty="0"/>
              <a:t>压缩感知</a:t>
            </a:r>
            <a:r>
              <a:rPr lang="en-US" altLang="zh-CN" dirty="0"/>
              <a:t>:</a:t>
            </a:r>
            <a:r>
              <a:rPr lang="zh-CN" altLang="en-US" dirty="0"/>
              <a:t> </a:t>
            </a:r>
            <a:r>
              <a:rPr lang="en-US" altLang="zh-CN" dirty="0"/>
              <a:t>10min</a:t>
            </a:r>
          </a:p>
          <a:p>
            <a:pPr lvl="1"/>
            <a:r>
              <a:rPr lang="zh-CN" altLang="en-US" dirty="0">
                <a:solidFill>
                  <a:srgbClr val="FF0000"/>
                </a:solidFill>
              </a:rPr>
              <a:t>小波变换</a:t>
            </a:r>
            <a:r>
              <a:rPr lang="en-US" altLang="zh-CN" dirty="0">
                <a:solidFill>
                  <a:srgbClr val="FF0000"/>
                </a:solidFill>
              </a:rPr>
              <a:t>:</a:t>
            </a:r>
            <a:r>
              <a:rPr lang="zh-CN" altLang="en-US" dirty="0">
                <a:solidFill>
                  <a:srgbClr val="FF0000"/>
                </a:solidFill>
              </a:rPr>
              <a:t> </a:t>
            </a:r>
            <a:r>
              <a:rPr lang="en-US" altLang="zh-CN" dirty="0">
                <a:solidFill>
                  <a:srgbClr val="FF0000"/>
                </a:solidFill>
              </a:rPr>
              <a:t>10min</a:t>
            </a:r>
          </a:p>
          <a:p>
            <a:pPr lvl="1"/>
            <a:r>
              <a:rPr lang="zh-CN" altLang="en-US" dirty="0"/>
              <a:t>基于稀疏小波的并行重建方法</a:t>
            </a:r>
            <a:r>
              <a:rPr lang="en-US" altLang="zh-CN" dirty="0"/>
              <a:t>:15min</a:t>
            </a:r>
          </a:p>
          <a:p>
            <a:pPr lvl="1"/>
            <a:r>
              <a:rPr lang="zh-CN" altLang="en-US" dirty="0"/>
              <a:t>代码：</a:t>
            </a:r>
            <a:r>
              <a:rPr lang="en-US" altLang="zh-CN" dirty="0"/>
              <a:t>10min</a:t>
            </a:r>
          </a:p>
          <a:p>
            <a:endParaRPr lang="en-US" altLang="zh-CN" dirty="0"/>
          </a:p>
          <a:p>
            <a:pPr lvl="1"/>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55</a:t>
            </a:fld>
            <a:endParaRPr lang="zh-CN" altLang="en-US" dirty="0"/>
          </a:p>
        </p:txBody>
      </p:sp>
      <p:sp>
        <p:nvSpPr>
          <p:cNvPr id="5" name="标题 4"/>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3260000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5359400" cy="5410200"/>
          </a:xfrm>
        </p:spPr>
        <p:txBody>
          <a:bodyPr/>
          <a:lstStyle/>
          <a:p>
            <a:r>
              <a:rPr lang="en-US" altLang="zh-CN" dirty="0"/>
              <a:t>Back</a:t>
            </a:r>
            <a:r>
              <a:rPr lang="zh-CN" altLang="en-US" dirty="0"/>
              <a:t> </a:t>
            </a:r>
            <a:r>
              <a:rPr lang="en-US" altLang="zh-CN" dirty="0"/>
              <a:t>to</a:t>
            </a:r>
            <a:r>
              <a:rPr lang="zh-CN" altLang="en-US" dirty="0"/>
              <a:t> </a:t>
            </a:r>
            <a:r>
              <a:rPr lang="en-US" altLang="zh-CN" dirty="0"/>
              <a:t>Fourier</a:t>
            </a:r>
            <a:r>
              <a:rPr lang="zh-CN" altLang="en-US" dirty="0"/>
              <a:t> </a:t>
            </a:r>
            <a:r>
              <a:rPr lang="en-US" altLang="zh-CN" dirty="0"/>
              <a:t>Transform</a:t>
            </a:r>
          </a:p>
        </p:txBody>
      </p:sp>
      <p:sp>
        <p:nvSpPr>
          <p:cNvPr id="4" name="灯片编号占位符 3"/>
          <p:cNvSpPr>
            <a:spLocks noGrp="1"/>
          </p:cNvSpPr>
          <p:nvPr>
            <p:ph type="sldNum" sz="quarter" idx="4"/>
          </p:nvPr>
        </p:nvSpPr>
        <p:spPr/>
        <p:txBody>
          <a:bodyPr/>
          <a:lstStyle/>
          <a:p>
            <a:fld id="{2DA208CA-87DC-4215-820F-FC39CE0A3630}" type="slidenum">
              <a:rPr lang="zh-CN" altLang="en-US" smtClean="0"/>
              <a:t>56</a:t>
            </a:fld>
            <a:endParaRPr lang="zh-CN" altLang="en-US" dirty="0"/>
          </a:p>
        </p:txBody>
      </p:sp>
      <p:sp>
        <p:nvSpPr>
          <p:cNvPr id="5" name="标题 4"/>
          <p:cNvSpPr>
            <a:spLocks noGrp="1"/>
          </p:cNvSpPr>
          <p:nvPr>
            <p:ph type="title"/>
          </p:nvPr>
        </p:nvSpPr>
        <p:spPr/>
        <p:txBody>
          <a:bodyPr/>
          <a:lstStyle/>
          <a:p>
            <a:r>
              <a:rPr lang="en" altLang="zh-CN" i="0" dirty="0">
                <a:effectLst/>
                <a:latin typeface="Times New Roman" panose="02020603050405020304" pitchFamily="18" charset="0"/>
              </a:rPr>
              <a:t>Wavelet For Sparse MRI</a:t>
            </a:r>
            <a:endParaRPr lang="zh-CN" altLang="en-US" dirty="0"/>
          </a:p>
        </p:txBody>
      </p:sp>
      <p:pic>
        <p:nvPicPr>
          <p:cNvPr id="10" name="图片 9">
            <a:extLst>
              <a:ext uri="{FF2B5EF4-FFF2-40B4-BE49-F238E27FC236}">
                <a16:creationId xmlns:a16="http://schemas.microsoft.com/office/drawing/2014/main" id="{CB80AE59-9188-6692-7A55-D53E5D85F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420184"/>
            <a:ext cx="4381500" cy="3886200"/>
          </a:xfrm>
          <a:prstGeom prst="rect">
            <a:avLst/>
          </a:prstGeom>
        </p:spPr>
      </p:pic>
      <p:sp>
        <p:nvSpPr>
          <p:cNvPr id="12" name="文本框 11">
            <a:extLst>
              <a:ext uri="{FF2B5EF4-FFF2-40B4-BE49-F238E27FC236}">
                <a16:creationId xmlns:a16="http://schemas.microsoft.com/office/drawing/2014/main" id="{D4C4FD43-F675-2C57-6BC0-CCDB28C890C7}"/>
              </a:ext>
            </a:extLst>
          </p:cNvPr>
          <p:cNvSpPr txBox="1"/>
          <p:nvPr/>
        </p:nvSpPr>
        <p:spPr>
          <a:xfrm>
            <a:off x="429941" y="1575136"/>
            <a:ext cx="8061712" cy="707886"/>
          </a:xfrm>
          <a:prstGeom prst="rect">
            <a:avLst/>
          </a:prstGeom>
          <a:noFill/>
        </p:spPr>
        <p:txBody>
          <a:bodyPr wrap="square">
            <a:spAutoFit/>
          </a:bodyPr>
          <a:lstStyle/>
          <a:p>
            <a:pPr marL="800100" lvl="1" indent="-342900" algn="l">
              <a:buFont typeface="Arial" panose="020B0604020202020204" pitchFamily="34" charset="0"/>
              <a:buChar char="•"/>
            </a:pPr>
            <a:r>
              <a:rPr lang="zh-CN" altLang="en-US" sz="2000" b="0" i="0" dirty="0">
                <a:effectLst/>
                <a:latin typeface="KaiTi" panose="02010609060101010101" pitchFamily="49" charset="-122"/>
                <a:ea typeface="KaiTi" panose="02010609060101010101" pitchFamily="49" charset="-122"/>
              </a:rPr>
              <a:t>傅里叶变换的不足：对于非平稳过程，傅里叶变换具有局限性</a:t>
            </a:r>
            <a:endParaRPr lang="en-US" altLang="zh-CN" sz="2000" b="0" i="0" dirty="0">
              <a:effectLst/>
              <a:latin typeface="KaiTi" panose="02010609060101010101" pitchFamily="49" charset="-122"/>
              <a:ea typeface="KaiTi" panose="02010609060101010101" pitchFamily="49" charset="-122"/>
            </a:endParaRPr>
          </a:p>
          <a:p>
            <a:pPr marL="800100" lvl="1" indent="-342900" algn="l">
              <a:buFont typeface="Arial" panose="020B0604020202020204" pitchFamily="34" charset="0"/>
              <a:buChar char="•"/>
            </a:pPr>
            <a:r>
              <a:rPr lang="zh-CN" altLang="en-US" sz="2000" b="0" i="0" dirty="0">
                <a:effectLst/>
                <a:latin typeface="KaiTi" panose="02010609060101010101" pitchFamily="49" charset="-122"/>
                <a:ea typeface="KaiTi" panose="02010609060101010101" pitchFamily="49" charset="-122"/>
              </a:rPr>
              <a:t>能获取信号包含的频率成分，但对各成分出现的时刻并无所知。</a:t>
            </a:r>
            <a:endParaRPr lang="zh-CN" altLang="en-US" sz="2000" dirty="0">
              <a:solidFill>
                <a:schemeClr val="accent2"/>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214464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 Short-time Fourier Transform, STFT</a:t>
            </a:r>
          </a:p>
          <a:p>
            <a:pPr lvl="1"/>
            <a:r>
              <a:rPr lang="zh-CN" altLang="en-US" dirty="0">
                <a:solidFill>
                  <a:schemeClr val="accent2"/>
                </a:solidFill>
              </a:rPr>
              <a:t>解决方案：加窗</a:t>
            </a:r>
            <a:endParaRPr lang="en-US" altLang="zh-CN" dirty="0">
              <a:solidFill>
                <a:schemeClr val="accent2"/>
              </a:solidFill>
            </a:endParaRPr>
          </a:p>
          <a:p>
            <a:pPr lvl="1"/>
            <a:r>
              <a:rPr lang="zh-CN" altLang="en-US" b="0" i="0" dirty="0">
                <a:effectLst/>
                <a:latin typeface="Times New Roman" panose="02020603050405020304" pitchFamily="18" charset="0"/>
              </a:rPr>
              <a:t>把整个时域过程分解成无数个等长的小过程，每个小过程近似平稳，再傅里叶变换</a:t>
            </a:r>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57</a:t>
            </a:fld>
            <a:endParaRPr lang="zh-CN" altLang="en-US" dirty="0"/>
          </a:p>
        </p:txBody>
      </p:sp>
      <p:sp>
        <p:nvSpPr>
          <p:cNvPr id="5" name="标题 4"/>
          <p:cNvSpPr>
            <a:spLocks noGrp="1"/>
          </p:cNvSpPr>
          <p:nvPr>
            <p:ph type="title"/>
          </p:nvPr>
        </p:nvSpPr>
        <p:spPr/>
        <p:txBody>
          <a:bodyPr/>
          <a:lstStyle/>
          <a:p>
            <a:r>
              <a:rPr lang="en" altLang="zh-CN" i="0" dirty="0">
                <a:effectLst/>
                <a:latin typeface="Times New Roman" panose="02020603050405020304" pitchFamily="18" charset="0"/>
              </a:rPr>
              <a:t>Wavelet For Sparse MRI</a:t>
            </a:r>
            <a:endParaRPr lang="zh-CN" altLang="en-US" dirty="0"/>
          </a:p>
        </p:txBody>
      </p:sp>
      <p:pic>
        <p:nvPicPr>
          <p:cNvPr id="7" name="图片 6">
            <a:extLst>
              <a:ext uri="{FF2B5EF4-FFF2-40B4-BE49-F238E27FC236}">
                <a16:creationId xmlns:a16="http://schemas.microsoft.com/office/drawing/2014/main" id="{A896723D-D6B2-5013-FA99-64273DAB9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5" y="3665654"/>
            <a:ext cx="4067402" cy="2159000"/>
          </a:xfrm>
          <a:prstGeom prst="rect">
            <a:avLst/>
          </a:prstGeom>
        </p:spPr>
      </p:pic>
      <p:pic>
        <p:nvPicPr>
          <p:cNvPr id="9" name="图片 8">
            <a:extLst>
              <a:ext uri="{FF2B5EF4-FFF2-40B4-BE49-F238E27FC236}">
                <a16:creationId xmlns:a16="http://schemas.microsoft.com/office/drawing/2014/main" id="{1008D05B-46FA-88DA-4C86-B533705659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905" y="3200400"/>
            <a:ext cx="3646449" cy="2768600"/>
          </a:xfrm>
          <a:prstGeom prst="rect">
            <a:avLst/>
          </a:prstGeom>
        </p:spPr>
      </p:pic>
    </p:spTree>
    <p:extLst>
      <p:ext uri="{BB962C8B-B14F-4D97-AF65-F5344CB8AC3E}">
        <p14:creationId xmlns:p14="http://schemas.microsoft.com/office/powerpoint/2010/main" val="3054604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 Short-time Fourier Transform, STFT</a:t>
            </a:r>
          </a:p>
          <a:p>
            <a:pPr lvl="1"/>
            <a:r>
              <a:rPr lang="zh-CN" altLang="en-US" dirty="0">
                <a:solidFill>
                  <a:schemeClr val="accent2"/>
                </a:solidFill>
              </a:rPr>
              <a:t>缺点</a:t>
            </a:r>
            <a:r>
              <a:rPr lang="en-US" altLang="zh-CN" dirty="0">
                <a:solidFill>
                  <a:schemeClr val="accent2"/>
                </a:solidFill>
              </a:rPr>
              <a:t>——</a:t>
            </a:r>
            <a:r>
              <a:rPr lang="zh-CN" altLang="en-US" b="0" i="0" dirty="0">
                <a:effectLst/>
                <a:latin typeface="Times New Roman" panose="02020603050405020304" pitchFamily="18" charset="0"/>
              </a:rPr>
              <a:t>窗函数的选择</a:t>
            </a:r>
            <a:endParaRPr lang="en-US" altLang="zh-CN" b="0" i="0" dirty="0">
              <a:effectLst/>
              <a:latin typeface="Times New Roman" panose="02020603050405020304" pitchFamily="18" charset="0"/>
            </a:endParaRPr>
          </a:p>
          <a:p>
            <a:pPr lvl="2"/>
            <a:r>
              <a:rPr lang="zh-CN" altLang="en-US" b="0" i="0" dirty="0">
                <a:effectLst/>
                <a:latin typeface="Times New Roman" panose="02020603050405020304" pitchFamily="18" charset="0"/>
              </a:rPr>
              <a:t>窗太窄，窗内的信号太短，导致频率分析不够精准，频率分辨率差</a:t>
            </a:r>
            <a:endParaRPr lang="en-US" altLang="zh-CN" b="0" i="0" dirty="0">
              <a:effectLst/>
              <a:latin typeface="Times New Roman" panose="02020603050405020304" pitchFamily="18" charset="0"/>
            </a:endParaRPr>
          </a:p>
          <a:p>
            <a:pPr lvl="2"/>
            <a:r>
              <a:rPr lang="zh-CN" altLang="en-US" b="0" i="0" dirty="0">
                <a:effectLst/>
                <a:latin typeface="Times New Roman" panose="02020603050405020304" pitchFamily="18" charset="0"/>
              </a:rPr>
              <a:t>窗太宽，时域上不够精细，时间分辨率低。</a:t>
            </a:r>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58</a:t>
            </a:fld>
            <a:endParaRPr lang="zh-CN" altLang="en-US" dirty="0"/>
          </a:p>
        </p:txBody>
      </p:sp>
      <p:sp>
        <p:nvSpPr>
          <p:cNvPr id="5" name="标题 4"/>
          <p:cNvSpPr>
            <a:spLocks noGrp="1"/>
          </p:cNvSpPr>
          <p:nvPr>
            <p:ph type="title"/>
          </p:nvPr>
        </p:nvSpPr>
        <p:spPr/>
        <p:txBody>
          <a:bodyPr/>
          <a:lstStyle/>
          <a:p>
            <a:r>
              <a:rPr lang="en" altLang="zh-CN" i="0" dirty="0">
                <a:effectLst/>
                <a:latin typeface="Times New Roman" panose="02020603050405020304" pitchFamily="18" charset="0"/>
              </a:rPr>
              <a:t>Wavelet For Sparse MRI</a:t>
            </a:r>
            <a:endParaRPr lang="zh-CN" altLang="en-US" dirty="0"/>
          </a:p>
        </p:txBody>
      </p:sp>
      <p:pic>
        <p:nvPicPr>
          <p:cNvPr id="8194" name="Picture 2">
            <a:extLst>
              <a:ext uri="{FF2B5EF4-FFF2-40B4-BE49-F238E27FC236}">
                <a16:creationId xmlns:a16="http://schemas.microsoft.com/office/drawing/2014/main" id="{5827DBA3-B2A2-2FB9-9B6C-5F99E721C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743200"/>
            <a:ext cx="7298499"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559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 Short-time Fourier Transform, STFT</a:t>
            </a:r>
          </a:p>
          <a:p>
            <a:pPr lvl="1"/>
            <a:r>
              <a:rPr lang="zh-CN" altLang="en-US" dirty="0">
                <a:solidFill>
                  <a:schemeClr val="accent2"/>
                </a:solidFill>
              </a:rPr>
              <a:t>缺点</a:t>
            </a:r>
            <a:r>
              <a:rPr lang="en-US" altLang="zh-CN" dirty="0">
                <a:solidFill>
                  <a:schemeClr val="accent2"/>
                </a:solidFill>
              </a:rPr>
              <a:t>——</a:t>
            </a:r>
            <a:r>
              <a:rPr lang="zh-CN" altLang="en-US" b="0" i="0" dirty="0">
                <a:effectLst/>
                <a:latin typeface="Times New Roman" panose="02020603050405020304" pitchFamily="18" charset="0"/>
              </a:rPr>
              <a:t>窗函数的选择</a:t>
            </a:r>
            <a:endParaRPr lang="en-US" altLang="zh-CN" b="0" i="0" dirty="0">
              <a:effectLst/>
              <a:latin typeface="Times New Roman" panose="02020603050405020304" pitchFamily="18" charset="0"/>
            </a:endParaRPr>
          </a:p>
          <a:p>
            <a:pPr lvl="2"/>
            <a:r>
              <a:rPr lang="zh-CN" altLang="en-US" b="0" i="0" dirty="0">
                <a:effectLst/>
                <a:latin typeface="Times New Roman" panose="02020603050405020304" pitchFamily="18" charset="0"/>
              </a:rPr>
              <a:t>窗太窄，窗内的信号太短，导致频率分析不够精准，频率分辨率差</a:t>
            </a:r>
            <a:endParaRPr lang="en-US" altLang="zh-CN" b="0" i="0" dirty="0">
              <a:effectLst/>
              <a:latin typeface="Times New Roman" panose="02020603050405020304" pitchFamily="18" charset="0"/>
            </a:endParaRPr>
          </a:p>
          <a:p>
            <a:pPr lvl="2"/>
            <a:r>
              <a:rPr lang="zh-CN" altLang="en-US" b="0" i="0" dirty="0">
                <a:effectLst/>
                <a:latin typeface="Times New Roman" panose="02020603050405020304" pitchFamily="18" charset="0"/>
              </a:rPr>
              <a:t>窗太宽，时域上不够精细，时间分辨率低。</a:t>
            </a:r>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59</a:t>
            </a:fld>
            <a:endParaRPr lang="zh-CN" altLang="en-US" dirty="0"/>
          </a:p>
        </p:txBody>
      </p:sp>
      <p:sp>
        <p:nvSpPr>
          <p:cNvPr id="5" name="标题 4"/>
          <p:cNvSpPr>
            <a:spLocks noGrp="1"/>
          </p:cNvSpPr>
          <p:nvPr>
            <p:ph type="title"/>
          </p:nvPr>
        </p:nvSpPr>
        <p:spPr/>
        <p:txBody>
          <a:bodyPr/>
          <a:lstStyle/>
          <a:p>
            <a:r>
              <a:rPr lang="en" altLang="zh-CN" i="0" dirty="0">
                <a:effectLst/>
                <a:latin typeface="Times New Roman" panose="02020603050405020304" pitchFamily="18" charset="0"/>
              </a:rPr>
              <a:t>Wavelet For Sparse MRI</a:t>
            </a:r>
            <a:endParaRPr lang="zh-CN" altLang="en-US" dirty="0"/>
          </a:p>
        </p:txBody>
      </p:sp>
      <p:pic>
        <p:nvPicPr>
          <p:cNvPr id="9222" name="Picture 6">
            <a:extLst>
              <a:ext uri="{FF2B5EF4-FFF2-40B4-BE49-F238E27FC236}">
                <a16:creationId xmlns:a16="http://schemas.microsoft.com/office/drawing/2014/main" id="{DE696360-87B4-A893-43F4-9BA993F72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033605"/>
            <a:ext cx="6858000" cy="313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469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D4E35-0B27-9B4D-9AA8-7257B9FAAC46}"/>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磁共振现象</a:t>
            </a:r>
          </a:p>
        </p:txBody>
      </p:sp>
      <p:sp>
        <p:nvSpPr>
          <p:cNvPr id="4" name="灯片编号占位符 3">
            <a:extLst>
              <a:ext uri="{FF2B5EF4-FFF2-40B4-BE49-F238E27FC236}">
                <a16:creationId xmlns:a16="http://schemas.microsoft.com/office/drawing/2014/main" id="{1E7DDB73-49C9-BD88-72AB-89A5A78D679C}"/>
              </a:ext>
            </a:extLst>
          </p:cNvPr>
          <p:cNvSpPr>
            <a:spLocks noGrp="1"/>
          </p:cNvSpPr>
          <p:nvPr>
            <p:ph type="sldNum" sz="quarter" idx="4"/>
          </p:nvPr>
        </p:nvSpPr>
        <p:spPr/>
        <p:txBody>
          <a:bodyPr/>
          <a:lstStyle/>
          <a:p>
            <a:fld id="{2DA208CA-87DC-4215-820F-FC39CE0A3630}" type="slidenum">
              <a:rPr lang="zh-CN" altLang="en-US" smtClean="0"/>
              <a:pPr/>
              <a:t>6</a:t>
            </a:fld>
            <a:endParaRPr lang="zh-CN" altLang="en-US" dirty="0"/>
          </a:p>
        </p:txBody>
      </p:sp>
      <p:pic>
        <p:nvPicPr>
          <p:cNvPr id="13" name="图片 12">
            <a:extLst>
              <a:ext uri="{FF2B5EF4-FFF2-40B4-BE49-F238E27FC236}">
                <a16:creationId xmlns:a16="http://schemas.microsoft.com/office/drawing/2014/main" id="{91D9FBFD-4EF9-A9B4-D50E-430B979B63F2}"/>
              </a:ext>
            </a:extLst>
          </p:cNvPr>
          <p:cNvPicPr>
            <a:picLocks noChangeAspect="1"/>
          </p:cNvPicPr>
          <p:nvPr/>
        </p:nvPicPr>
        <p:blipFill rotWithShape="1">
          <a:blip r:embed="rId3"/>
          <a:srcRect l="4303"/>
          <a:stretch/>
        </p:blipFill>
        <p:spPr>
          <a:xfrm>
            <a:off x="76200" y="1975611"/>
            <a:ext cx="4966804" cy="2353670"/>
          </a:xfrm>
          <a:prstGeom prst="rect">
            <a:avLst/>
          </a:prstGeom>
        </p:spPr>
      </p:pic>
      <p:sp>
        <p:nvSpPr>
          <p:cNvPr id="16" name="文本框 15">
            <a:extLst>
              <a:ext uri="{FF2B5EF4-FFF2-40B4-BE49-F238E27FC236}">
                <a16:creationId xmlns:a16="http://schemas.microsoft.com/office/drawing/2014/main" id="{82693826-1477-0AA7-6A7F-BF368DA50071}"/>
              </a:ext>
            </a:extLst>
          </p:cNvPr>
          <p:cNvSpPr txBox="1"/>
          <p:nvPr/>
        </p:nvSpPr>
        <p:spPr>
          <a:xfrm>
            <a:off x="1797602" y="4876800"/>
            <a:ext cx="1524000" cy="461665"/>
          </a:xfrm>
          <a:prstGeom prst="rect">
            <a:avLst/>
          </a:prstGeom>
          <a:noFill/>
        </p:spPr>
        <p:txBody>
          <a:bodyPr wrap="square" rtlCol="0">
            <a:spAutoFit/>
          </a:bodyPr>
          <a:lstStyle/>
          <a:p>
            <a:r>
              <a:rPr kumimoji="1" lang="zh-CN" altLang="en-US" dirty="0"/>
              <a:t>音叉共振</a:t>
            </a:r>
          </a:p>
        </p:txBody>
      </p:sp>
      <p:sp>
        <p:nvSpPr>
          <p:cNvPr id="5" name="文本框 4">
            <a:extLst>
              <a:ext uri="{FF2B5EF4-FFF2-40B4-BE49-F238E27FC236}">
                <a16:creationId xmlns:a16="http://schemas.microsoft.com/office/drawing/2014/main" id="{E8BDF802-D9FE-D6D8-87DF-9178529630BC}"/>
              </a:ext>
            </a:extLst>
          </p:cNvPr>
          <p:cNvSpPr txBox="1"/>
          <p:nvPr/>
        </p:nvSpPr>
        <p:spPr>
          <a:xfrm>
            <a:off x="0" y="6350995"/>
            <a:ext cx="1620957" cy="492443"/>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zh-CN" altLang="en-US" sz="800" b="0" i="0" u="none" strike="noStrike" dirty="0">
                <a:solidFill>
                  <a:srgbClr val="121212"/>
                </a:solidFill>
                <a:effectLst/>
                <a:latin typeface="-apple-system"/>
              </a:rPr>
              <a:t>磁共振成像技术指南，杨正汉</a:t>
            </a:r>
            <a:endParaRPr lang="en-US" altLang="zh-CN" sz="800" dirty="0">
              <a:solidFill>
                <a:srgbClr val="121212"/>
              </a:solidFill>
              <a:latin typeface="-apple-system"/>
            </a:endParaRPr>
          </a:p>
          <a:p>
            <a:pPr algn="l"/>
            <a:r>
              <a:rPr lang="zh-CN" altLang="en-US" sz="800" b="0" i="0" u="none" strike="noStrike" dirty="0">
                <a:solidFill>
                  <a:srgbClr val="121212"/>
                </a:solidFill>
                <a:effectLst/>
                <a:latin typeface="-apple-system"/>
              </a:rPr>
              <a:t>核磁共振为何知道，老奇好好奇</a:t>
            </a:r>
            <a:endParaRPr lang="en-US" altLang="zh-CN" sz="800" b="0" i="0" u="none" strike="noStrike" dirty="0">
              <a:solidFill>
                <a:srgbClr val="121212"/>
              </a:solidFill>
              <a:effectLst/>
              <a:latin typeface="-apple-system"/>
            </a:endParaRPr>
          </a:p>
        </p:txBody>
      </p:sp>
      <p:grpSp>
        <p:nvGrpSpPr>
          <p:cNvPr id="15" name="组合 14">
            <a:extLst>
              <a:ext uri="{FF2B5EF4-FFF2-40B4-BE49-F238E27FC236}">
                <a16:creationId xmlns:a16="http://schemas.microsoft.com/office/drawing/2014/main" id="{D4A66265-3D3B-1882-4F4A-5B23F73C6EDB}"/>
              </a:ext>
            </a:extLst>
          </p:cNvPr>
          <p:cNvGrpSpPr/>
          <p:nvPr/>
        </p:nvGrpSpPr>
        <p:grpSpPr>
          <a:xfrm>
            <a:off x="5143258" y="668244"/>
            <a:ext cx="4227886" cy="4704550"/>
            <a:chOff x="5143258" y="668244"/>
            <a:chExt cx="4227886" cy="4704550"/>
          </a:xfrm>
        </p:grpSpPr>
        <p:grpSp>
          <p:nvGrpSpPr>
            <p:cNvPr id="6" name="组合 5">
              <a:extLst>
                <a:ext uri="{FF2B5EF4-FFF2-40B4-BE49-F238E27FC236}">
                  <a16:creationId xmlns:a16="http://schemas.microsoft.com/office/drawing/2014/main" id="{6BBE0508-5318-9A61-B871-59C53B462667}"/>
                </a:ext>
              </a:extLst>
            </p:cNvPr>
            <p:cNvGrpSpPr/>
            <p:nvPr/>
          </p:nvGrpSpPr>
          <p:grpSpPr>
            <a:xfrm>
              <a:off x="5143258" y="1827755"/>
              <a:ext cx="4000741" cy="3545039"/>
              <a:chOff x="5143258" y="1827755"/>
              <a:chExt cx="4000741" cy="3545039"/>
            </a:xfrm>
          </p:grpSpPr>
          <p:pic>
            <p:nvPicPr>
              <p:cNvPr id="9" name="图片 8" descr="图示&#10;&#10;低可信度描述已自动生成">
                <a:extLst>
                  <a:ext uri="{FF2B5EF4-FFF2-40B4-BE49-F238E27FC236}">
                    <a16:creationId xmlns:a16="http://schemas.microsoft.com/office/drawing/2014/main" id="{DBF72D38-F503-CC9C-836F-5A0392819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258" y="1827755"/>
                <a:ext cx="4000741" cy="2902498"/>
              </a:xfrm>
              <a:prstGeom prst="rect">
                <a:avLst/>
              </a:prstGeom>
            </p:spPr>
          </p:pic>
          <p:sp>
            <p:nvSpPr>
              <p:cNvPr id="17" name="文本框 16">
                <a:extLst>
                  <a:ext uri="{FF2B5EF4-FFF2-40B4-BE49-F238E27FC236}">
                    <a16:creationId xmlns:a16="http://schemas.microsoft.com/office/drawing/2014/main" id="{BFEA5E1A-0401-4A5F-814E-4352C18E734F}"/>
                  </a:ext>
                </a:extLst>
              </p:cNvPr>
              <p:cNvSpPr txBox="1"/>
              <p:nvPr/>
            </p:nvSpPr>
            <p:spPr>
              <a:xfrm>
                <a:off x="5965212" y="4911129"/>
                <a:ext cx="2762372" cy="461665"/>
              </a:xfrm>
              <a:prstGeom prst="rect">
                <a:avLst/>
              </a:prstGeom>
              <a:noFill/>
            </p:spPr>
            <p:txBody>
              <a:bodyPr wrap="square" rtlCol="0">
                <a:spAutoFit/>
              </a:bodyPr>
              <a:lstStyle/>
              <a:p>
                <a:r>
                  <a:rPr kumimoji="1" lang="zh-CN" altLang="en-US" dirty="0"/>
                  <a:t>章动</a:t>
                </a:r>
                <a:r>
                  <a:rPr kumimoji="1" lang="en-US" altLang="zh-CN" dirty="0"/>
                  <a:t>——</a:t>
                </a:r>
                <a:r>
                  <a:rPr kumimoji="1" lang="zh-CN" altLang="en-US" dirty="0"/>
                  <a:t>螺旋倾倒</a:t>
                </a:r>
              </a:p>
            </p:txBody>
          </p:sp>
        </p:grpSp>
        <p:grpSp>
          <p:nvGrpSpPr>
            <p:cNvPr id="14" name="组合 13">
              <a:extLst>
                <a:ext uri="{FF2B5EF4-FFF2-40B4-BE49-F238E27FC236}">
                  <a16:creationId xmlns:a16="http://schemas.microsoft.com/office/drawing/2014/main" id="{E903F8F5-2660-B7CC-34EF-8022EA07E9BF}"/>
                </a:ext>
              </a:extLst>
            </p:cNvPr>
            <p:cNvGrpSpPr/>
            <p:nvPr/>
          </p:nvGrpSpPr>
          <p:grpSpPr>
            <a:xfrm>
              <a:off x="7848600" y="668244"/>
              <a:ext cx="1522544" cy="1138991"/>
              <a:chOff x="7830863" y="665077"/>
              <a:chExt cx="1522544" cy="1138991"/>
            </a:xfrm>
          </p:grpSpPr>
          <p:grpSp>
            <p:nvGrpSpPr>
              <p:cNvPr id="11" name="组合 10">
                <a:extLst>
                  <a:ext uri="{FF2B5EF4-FFF2-40B4-BE49-F238E27FC236}">
                    <a16:creationId xmlns:a16="http://schemas.microsoft.com/office/drawing/2014/main" id="{92B692CE-B1A3-AB98-82A8-2362A2C6E764}"/>
                  </a:ext>
                </a:extLst>
              </p:cNvPr>
              <p:cNvGrpSpPr/>
              <p:nvPr/>
            </p:nvGrpSpPr>
            <p:grpSpPr>
              <a:xfrm rot="11835291">
                <a:off x="7830863" y="665077"/>
                <a:ext cx="1522544" cy="1138991"/>
                <a:chOff x="3963856" y="940761"/>
                <a:chExt cx="1522544" cy="1138991"/>
              </a:xfrm>
            </p:grpSpPr>
            <p:sp>
              <p:nvSpPr>
                <p:cNvPr id="7" name="弧 6">
                  <a:extLst>
                    <a:ext uri="{FF2B5EF4-FFF2-40B4-BE49-F238E27FC236}">
                      <a16:creationId xmlns:a16="http://schemas.microsoft.com/office/drawing/2014/main" id="{B2818AF1-6087-95D7-EFDD-D11779A6436E}"/>
                    </a:ext>
                  </a:extLst>
                </p:cNvPr>
                <p:cNvSpPr/>
                <p:nvPr/>
              </p:nvSpPr>
              <p:spPr bwMode="auto">
                <a:xfrm>
                  <a:off x="4191000" y="940761"/>
                  <a:ext cx="1295400" cy="914400"/>
                </a:xfrm>
                <a:prstGeom prst="arc">
                  <a:avLst/>
                </a:prstGeom>
                <a:noFill/>
                <a:ln w="2857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8" name="弧 7">
                  <a:extLst>
                    <a:ext uri="{FF2B5EF4-FFF2-40B4-BE49-F238E27FC236}">
                      <a16:creationId xmlns:a16="http://schemas.microsoft.com/office/drawing/2014/main" id="{454F54B5-DDA3-7922-F226-F1538CFF66DF}"/>
                    </a:ext>
                  </a:extLst>
                </p:cNvPr>
                <p:cNvSpPr/>
                <p:nvPr/>
              </p:nvSpPr>
              <p:spPr bwMode="auto">
                <a:xfrm>
                  <a:off x="4101453" y="1074914"/>
                  <a:ext cx="1295400" cy="914400"/>
                </a:xfrm>
                <a:prstGeom prst="arc">
                  <a:avLst>
                    <a:gd name="adj1" fmla="val 17607967"/>
                    <a:gd name="adj2" fmla="val 0"/>
                  </a:avLst>
                </a:prstGeom>
                <a:noFill/>
                <a:ln w="2857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10" name="弧 9">
                  <a:extLst>
                    <a:ext uri="{FF2B5EF4-FFF2-40B4-BE49-F238E27FC236}">
                      <a16:creationId xmlns:a16="http://schemas.microsoft.com/office/drawing/2014/main" id="{40EB70EB-05ED-F83E-9C80-38D345CB3079}"/>
                    </a:ext>
                  </a:extLst>
                </p:cNvPr>
                <p:cNvSpPr/>
                <p:nvPr/>
              </p:nvSpPr>
              <p:spPr bwMode="auto">
                <a:xfrm>
                  <a:off x="3963856" y="1165352"/>
                  <a:ext cx="1295400" cy="914400"/>
                </a:xfrm>
                <a:prstGeom prst="arc">
                  <a:avLst>
                    <a:gd name="adj1" fmla="val 18082810"/>
                    <a:gd name="adj2" fmla="val 0"/>
                  </a:avLst>
                </a:prstGeom>
                <a:noFill/>
                <a:ln w="2857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sp>
            <p:nvSpPr>
              <p:cNvPr id="12" name="文本框 11">
                <a:extLst>
                  <a:ext uri="{FF2B5EF4-FFF2-40B4-BE49-F238E27FC236}">
                    <a16:creationId xmlns:a16="http://schemas.microsoft.com/office/drawing/2014/main" id="{CDBCFC1D-90D1-327D-96D7-2DBA03BF3778}"/>
                  </a:ext>
                </a:extLst>
              </p:cNvPr>
              <p:cNvSpPr txBox="1"/>
              <p:nvPr/>
            </p:nvSpPr>
            <p:spPr>
              <a:xfrm>
                <a:off x="8047986" y="868018"/>
                <a:ext cx="1219200" cy="338554"/>
              </a:xfrm>
              <a:prstGeom prst="rect">
                <a:avLst/>
              </a:prstGeom>
              <a:noFill/>
            </p:spPr>
            <p:txBody>
              <a:bodyPr wrap="square" rtlCol="0">
                <a:spAutoFit/>
              </a:bodyPr>
              <a:lstStyle/>
              <a:p>
                <a:r>
                  <a:rPr kumimoji="1" lang="zh-CN" altLang="en-US" sz="1600" dirty="0"/>
                  <a:t>射频脉冲</a:t>
                </a:r>
              </a:p>
            </p:txBody>
          </p:sp>
        </p:grpSp>
      </p:grpSp>
    </p:spTree>
    <p:extLst>
      <p:ext uri="{BB962C8B-B14F-4D97-AF65-F5344CB8AC3E}">
        <p14:creationId xmlns:p14="http://schemas.microsoft.com/office/powerpoint/2010/main" val="39740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102600" cy="5410200"/>
          </a:xfrm>
        </p:spPr>
        <p:txBody>
          <a:bodyPr/>
          <a:lstStyle/>
          <a:p>
            <a:r>
              <a:rPr lang="en-US" altLang="zh-CN" dirty="0"/>
              <a:t> </a:t>
            </a:r>
            <a:r>
              <a:rPr lang="en" altLang="zh-CN" b="0" i="0" dirty="0">
                <a:effectLst/>
                <a:latin typeface="Times New Roman" panose="02020603050405020304" pitchFamily="18" charset="0"/>
              </a:rPr>
              <a:t>Multi-resolution analysis: Wavelet Transform</a:t>
            </a:r>
            <a:endParaRPr lang="en-US" altLang="zh-CN" dirty="0"/>
          </a:p>
          <a:p>
            <a:pPr lvl="1"/>
            <a:r>
              <a:rPr lang="zh-CN" altLang="en-US" dirty="0">
                <a:solidFill>
                  <a:schemeClr val="accent2"/>
                </a:solidFill>
              </a:rPr>
              <a:t>核心思想：</a:t>
            </a:r>
            <a:r>
              <a:rPr lang="zh-CN" altLang="en-US" b="0" i="0" dirty="0">
                <a:effectLst/>
                <a:latin typeface="Times New Roman" panose="02020603050405020304" pitchFamily="18" charset="0"/>
              </a:rPr>
              <a:t>不等长的窗宽</a:t>
            </a:r>
            <a:endParaRPr lang="en-US" altLang="zh-CN" b="0" i="0" dirty="0">
              <a:effectLst/>
              <a:latin typeface="Times New Roman" panose="02020603050405020304" pitchFamily="18" charset="0"/>
            </a:endParaRPr>
          </a:p>
          <a:p>
            <a:pPr lvl="1"/>
            <a:r>
              <a:rPr lang="zh-CN" altLang="en-US" b="0" i="0" dirty="0">
                <a:effectLst/>
                <a:latin typeface="Times New Roman" panose="02020603050405020304" pitchFamily="18" charset="0"/>
              </a:rPr>
              <a:t>基函数更换：</a:t>
            </a:r>
            <a:r>
              <a:rPr lang="zh-CN" altLang="en-US" b="0" i="0" dirty="0">
                <a:effectLst/>
                <a:latin typeface="Courier New" panose="02070309020205020404" pitchFamily="49" charset="0"/>
              </a:rPr>
              <a:t>无限长的三角基函数换为有限长会衰减的小波基</a:t>
            </a:r>
            <a:br>
              <a:rPr lang="zh-CN" altLang="en-US" dirty="0"/>
            </a:br>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60</a:t>
            </a:fld>
            <a:endParaRPr lang="zh-CN" altLang="en-US" dirty="0"/>
          </a:p>
        </p:txBody>
      </p:sp>
      <p:sp>
        <p:nvSpPr>
          <p:cNvPr id="5" name="标题 4"/>
          <p:cNvSpPr>
            <a:spLocks noGrp="1"/>
          </p:cNvSpPr>
          <p:nvPr>
            <p:ph type="title"/>
          </p:nvPr>
        </p:nvSpPr>
        <p:spPr/>
        <p:txBody>
          <a:bodyPr/>
          <a:lstStyle/>
          <a:p>
            <a:r>
              <a:rPr lang="en" altLang="zh-CN" i="0" dirty="0">
                <a:effectLst/>
                <a:latin typeface="Times New Roman" panose="02020603050405020304" pitchFamily="18" charset="0"/>
              </a:rPr>
              <a:t>Wavelet For Sparse MRI</a:t>
            </a:r>
            <a:endParaRPr lang="zh-CN" altLang="en-US" dirty="0"/>
          </a:p>
        </p:txBody>
      </p:sp>
      <p:pic>
        <p:nvPicPr>
          <p:cNvPr id="2" name="Picture 2">
            <a:extLst>
              <a:ext uri="{FF2B5EF4-FFF2-40B4-BE49-F238E27FC236}">
                <a16:creationId xmlns:a16="http://schemas.microsoft.com/office/drawing/2014/main" id="{9FE88391-5FAB-89A8-971F-CDE26701D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819400"/>
            <a:ext cx="4129326" cy="2843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637651CC-7866-CB45-4887-27DAE3989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3486318"/>
            <a:ext cx="3022600" cy="2079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390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102600" cy="5410200"/>
          </a:xfrm>
        </p:spPr>
        <p:txBody>
          <a:bodyPr/>
          <a:lstStyle/>
          <a:p>
            <a:r>
              <a:rPr lang="en-US" altLang="zh-CN" dirty="0"/>
              <a:t> </a:t>
            </a:r>
            <a:r>
              <a:rPr lang="en" altLang="zh-CN" b="0" i="0" dirty="0">
                <a:effectLst/>
                <a:latin typeface="Times New Roman" panose="02020603050405020304" pitchFamily="18" charset="0"/>
              </a:rPr>
              <a:t>Multi-resolution analysis: Wavelet Transform</a:t>
            </a:r>
            <a:endParaRPr lang="en-US" altLang="zh-CN" dirty="0"/>
          </a:p>
          <a:p>
            <a:pPr lvl="1"/>
            <a:r>
              <a:rPr lang="zh-CN" altLang="en-US" dirty="0">
                <a:solidFill>
                  <a:schemeClr val="accent2"/>
                </a:solidFill>
              </a:rPr>
              <a:t>核心思想：</a:t>
            </a:r>
            <a:r>
              <a:rPr lang="zh-CN" altLang="en-US" b="0" i="0" dirty="0">
                <a:effectLst/>
                <a:latin typeface="Times New Roman" panose="02020603050405020304" pitchFamily="18" charset="0"/>
              </a:rPr>
              <a:t>不等长的窗宽</a:t>
            </a:r>
            <a:endParaRPr lang="en-US" altLang="zh-CN" b="0" i="0" dirty="0">
              <a:effectLst/>
              <a:latin typeface="Times New Roman" panose="02020603050405020304" pitchFamily="18" charset="0"/>
            </a:endParaRPr>
          </a:p>
          <a:p>
            <a:pPr lvl="1"/>
            <a:r>
              <a:rPr lang="zh-CN" altLang="en-US" b="0" i="0" dirty="0">
                <a:effectLst/>
                <a:latin typeface="Times New Roman" panose="02020603050405020304" pitchFamily="18" charset="0"/>
              </a:rPr>
              <a:t>基函数更换：</a:t>
            </a:r>
            <a:r>
              <a:rPr lang="zh-CN" altLang="en-US" b="0" i="0" dirty="0">
                <a:effectLst/>
                <a:latin typeface="Courier New" panose="02070309020205020404" pitchFamily="49" charset="0"/>
              </a:rPr>
              <a:t>无限长的三角基函数换为有限长会衰减的小波基</a:t>
            </a:r>
            <a:br>
              <a:rPr lang="zh-CN" altLang="en-US" dirty="0"/>
            </a:br>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61</a:t>
            </a:fld>
            <a:endParaRPr lang="zh-CN" altLang="en-US" dirty="0"/>
          </a:p>
        </p:txBody>
      </p:sp>
      <p:sp>
        <p:nvSpPr>
          <p:cNvPr id="5" name="标题 4"/>
          <p:cNvSpPr>
            <a:spLocks noGrp="1"/>
          </p:cNvSpPr>
          <p:nvPr>
            <p:ph type="title"/>
          </p:nvPr>
        </p:nvSpPr>
        <p:spPr/>
        <p:txBody>
          <a:bodyPr/>
          <a:lstStyle/>
          <a:p>
            <a:r>
              <a:rPr lang="en" altLang="zh-CN" i="0" dirty="0">
                <a:effectLst/>
                <a:latin typeface="Times New Roman" panose="02020603050405020304" pitchFamily="18" charset="0"/>
              </a:rPr>
              <a:t>Wavelet For Sparse MRI</a:t>
            </a:r>
            <a:endParaRPr lang="zh-CN" altLang="en-US" dirty="0"/>
          </a:p>
        </p:txBody>
      </p:sp>
      <p:pic>
        <p:nvPicPr>
          <p:cNvPr id="7" name="Picture 6">
            <a:extLst>
              <a:ext uri="{FF2B5EF4-FFF2-40B4-BE49-F238E27FC236}">
                <a16:creationId xmlns:a16="http://schemas.microsoft.com/office/drawing/2014/main" id="{95A0EB40-861B-F681-4664-CBFE5F48C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831" y="2895600"/>
            <a:ext cx="3885287" cy="27456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A783D997-9C34-F0E2-AF0A-6773BAB55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4199" y="3974276"/>
            <a:ext cx="3286597" cy="18931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线箭头连接符 5">
            <a:extLst>
              <a:ext uri="{FF2B5EF4-FFF2-40B4-BE49-F238E27FC236}">
                <a16:creationId xmlns:a16="http://schemas.microsoft.com/office/drawing/2014/main" id="{ADF5CF29-DD85-BA04-7409-DF34BCA35B50}"/>
              </a:ext>
            </a:extLst>
          </p:cNvPr>
          <p:cNvCxnSpPr/>
          <p:nvPr/>
        </p:nvCxnSpPr>
        <p:spPr bwMode="auto">
          <a:xfrm flipH="1">
            <a:off x="4648200" y="2895600"/>
            <a:ext cx="226918" cy="457200"/>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线箭头连接符 10">
            <a:extLst>
              <a:ext uri="{FF2B5EF4-FFF2-40B4-BE49-F238E27FC236}">
                <a16:creationId xmlns:a16="http://schemas.microsoft.com/office/drawing/2014/main" id="{CBD3B889-C56C-AE7E-7500-03B26FF93820}"/>
              </a:ext>
            </a:extLst>
          </p:cNvPr>
          <p:cNvCxnSpPr/>
          <p:nvPr/>
        </p:nvCxnSpPr>
        <p:spPr bwMode="auto">
          <a:xfrm flipH="1" flipV="1">
            <a:off x="4572000" y="3657600"/>
            <a:ext cx="457200" cy="316676"/>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38563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102600" cy="5410200"/>
          </a:xfrm>
        </p:spPr>
        <p:txBody>
          <a:bodyPr/>
          <a:lstStyle/>
          <a:p>
            <a:r>
              <a:rPr lang="en-US" altLang="zh-CN" dirty="0"/>
              <a:t> </a:t>
            </a:r>
            <a:r>
              <a:rPr lang="en" altLang="zh-CN" b="0" i="0" dirty="0">
                <a:effectLst/>
                <a:latin typeface="Times New Roman" panose="02020603050405020304" pitchFamily="18" charset="0"/>
              </a:rPr>
              <a:t>Multi-resolution analysis: Wavelet Transform</a:t>
            </a:r>
            <a:endParaRPr lang="en-US" altLang="zh-CN" dirty="0"/>
          </a:p>
          <a:p>
            <a:pPr lvl="1"/>
            <a:r>
              <a:rPr lang="zh-CN" altLang="en-US" dirty="0">
                <a:solidFill>
                  <a:schemeClr val="accent2"/>
                </a:solidFill>
              </a:rPr>
              <a:t>优势：</a:t>
            </a:r>
            <a:r>
              <a:rPr lang="en-US" altLang="zh-CN" dirty="0">
                <a:solidFill>
                  <a:schemeClr val="accent2"/>
                </a:solidFill>
              </a:rPr>
              <a:t>①</a:t>
            </a:r>
            <a:r>
              <a:rPr lang="zh-CN" altLang="en-US" dirty="0">
                <a:solidFill>
                  <a:schemeClr val="accent2"/>
                </a:solidFill>
              </a:rPr>
              <a:t>时频分析</a:t>
            </a:r>
            <a:r>
              <a:rPr lang="en-US" altLang="zh-CN" dirty="0">
                <a:solidFill>
                  <a:schemeClr val="accent2"/>
                </a:solidFill>
              </a:rPr>
              <a:t>②</a:t>
            </a:r>
            <a:r>
              <a:rPr lang="zh-CN" altLang="en-US" dirty="0">
                <a:solidFill>
                  <a:schemeClr val="accent2"/>
                </a:solidFill>
              </a:rPr>
              <a:t>便于拟合对于突变信号</a:t>
            </a:r>
          </a:p>
        </p:txBody>
      </p:sp>
      <p:sp>
        <p:nvSpPr>
          <p:cNvPr id="4" name="灯片编号占位符 3"/>
          <p:cNvSpPr>
            <a:spLocks noGrp="1"/>
          </p:cNvSpPr>
          <p:nvPr>
            <p:ph type="sldNum" sz="quarter" idx="4"/>
          </p:nvPr>
        </p:nvSpPr>
        <p:spPr/>
        <p:txBody>
          <a:bodyPr/>
          <a:lstStyle/>
          <a:p>
            <a:fld id="{2DA208CA-87DC-4215-820F-FC39CE0A3630}" type="slidenum">
              <a:rPr lang="zh-CN" altLang="en-US" smtClean="0"/>
              <a:t>62</a:t>
            </a:fld>
            <a:endParaRPr lang="zh-CN" altLang="en-US" dirty="0"/>
          </a:p>
        </p:txBody>
      </p:sp>
      <p:sp>
        <p:nvSpPr>
          <p:cNvPr id="5" name="标题 4"/>
          <p:cNvSpPr>
            <a:spLocks noGrp="1"/>
          </p:cNvSpPr>
          <p:nvPr>
            <p:ph type="title"/>
          </p:nvPr>
        </p:nvSpPr>
        <p:spPr/>
        <p:txBody>
          <a:bodyPr/>
          <a:lstStyle/>
          <a:p>
            <a:r>
              <a:rPr lang="en" altLang="zh-CN" i="0" dirty="0">
                <a:effectLst/>
                <a:latin typeface="Times New Roman" panose="02020603050405020304" pitchFamily="18" charset="0"/>
              </a:rPr>
              <a:t>Wavelet For Sparse MRI</a:t>
            </a:r>
            <a:endParaRPr lang="zh-CN" altLang="en-US" dirty="0"/>
          </a:p>
        </p:txBody>
      </p:sp>
      <p:pic>
        <p:nvPicPr>
          <p:cNvPr id="12290" name="Picture 2">
            <a:extLst>
              <a:ext uri="{FF2B5EF4-FFF2-40B4-BE49-F238E27FC236}">
                <a16:creationId xmlns:a16="http://schemas.microsoft.com/office/drawing/2014/main" id="{675E4D53-8AEC-D01E-DA98-4499448CB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516" y="2190061"/>
            <a:ext cx="3693084" cy="284029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9AD0EA12-20CB-B1AF-A4EE-60A9C534B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227" y="2167759"/>
            <a:ext cx="3799596" cy="284029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993E89A-CFCE-A90D-BCBB-B81AEE908E14}"/>
              </a:ext>
            </a:extLst>
          </p:cNvPr>
          <p:cNvSpPr txBox="1"/>
          <p:nvPr/>
        </p:nvSpPr>
        <p:spPr>
          <a:xfrm>
            <a:off x="1466085" y="5153511"/>
            <a:ext cx="6579476" cy="400110"/>
          </a:xfrm>
          <a:prstGeom prst="rect">
            <a:avLst/>
          </a:prstGeom>
          <a:noFill/>
        </p:spPr>
        <p:txBody>
          <a:bodyPr wrap="square" rtlCol="0">
            <a:spAutoFit/>
          </a:bodyPr>
          <a:lstStyle/>
          <a:p>
            <a:r>
              <a:rPr kumimoji="1" lang="zh-CN" altLang="en-US" sz="2000" dirty="0">
                <a:latin typeface="KaiTi" panose="02010609060101010101" pitchFamily="49" charset="-122"/>
                <a:ea typeface="KaiTi" panose="02010609060101010101" pitchFamily="49" charset="-122"/>
              </a:rPr>
              <a:t>傅里叶变换频谱                    </a:t>
            </a:r>
            <a:r>
              <a:rPr kumimoji="1" lang="en-US" altLang="zh-CN" sz="2000" dirty="0">
                <a:latin typeface="KaiTi" panose="02010609060101010101" pitchFamily="49" charset="-122"/>
                <a:ea typeface="KaiTi" panose="02010609060101010101" pitchFamily="49" charset="-122"/>
              </a:rPr>
              <a:t>STFT</a:t>
            </a:r>
            <a:r>
              <a:rPr kumimoji="1" lang="zh-CN" altLang="en-US" sz="2000" dirty="0">
                <a:latin typeface="KaiTi" panose="02010609060101010101" pitchFamily="49" charset="-122"/>
                <a:ea typeface="KaiTi" panose="02010609060101010101" pitchFamily="49" charset="-122"/>
              </a:rPr>
              <a:t>时频谱</a:t>
            </a:r>
          </a:p>
        </p:txBody>
      </p:sp>
    </p:spTree>
    <p:extLst>
      <p:ext uri="{BB962C8B-B14F-4D97-AF65-F5344CB8AC3E}">
        <p14:creationId xmlns:p14="http://schemas.microsoft.com/office/powerpoint/2010/main" val="2167049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102600" cy="5410200"/>
          </a:xfrm>
        </p:spPr>
        <p:txBody>
          <a:bodyPr/>
          <a:lstStyle/>
          <a:p>
            <a:r>
              <a:rPr lang="en-US" altLang="zh-CN" dirty="0"/>
              <a:t> </a:t>
            </a:r>
            <a:r>
              <a:rPr lang="en" altLang="zh-CN" b="0" i="0" dirty="0">
                <a:effectLst/>
                <a:latin typeface="Times New Roman" panose="02020603050405020304" pitchFamily="18" charset="0"/>
              </a:rPr>
              <a:t>Multi-resolution analysis: Wavelet Transform</a:t>
            </a:r>
            <a:endParaRPr lang="en-US" altLang="zh-CN" dirty="0"/>
          </a:p>
          <a:p>
            <a:pPr lvl="1"/>
            <a:r>
              <a:rPr lang="zh-CN" altLang="en-US" dirty="0">
                <a:solidFill>
                  <a:schemeClr val="accent2"/>
                </a:solidFill>
              </a:rPr>
              <a:t>优势：</a:t>
            </a:r>
            <a:r>
              <a:rPr lang="en-US" altLang="zh-CN" dirty="0">
                <a:solidFill>
                  <a:schemeClr val="accent2"/>
                </a:solidFill>
              </a:rPr>
              <a:t>①</a:t>
            </a:r>
            <a:r>
              <a:rPr lang="zh-CN" altLang="en-US" dirty="0">
                <a:solidFill>
                  <a:schemeClr val="accent2"/>
                </a:solidFill>
              </a:rPr>
              <a:t>时频分析</a:t>
            </a:r>
            <a:r>
              <a:rPr lang="en-US" altLang="zh-CN" dirty="0">
                <a:solidFill>
                  <a:schemeClr val="accent2"/>
                </a:solidFill>
              </a:rPr>
              <a:t>②</a:t>
            </a:r>
            <a:r>
              <a:rPr lang="zh-CN" altLang="en-US" dirty="0">
                <a:solidFill>
                  <a:schemeClr val="accent2"/>
                </a:solidFill>
              </a:rPr>
              <a:t>便于拟合对于突变信号</a:t>
            </a:r>
          </a:p>
        </p:txBody>
      </p:sp>
      <p:sp>
        <p:nvSpPr>
          <p:cNvPr id="4" name="灯片编号占位符 3"/>
          <p:cNvSpPr>
            <a:spLocks noGrp="1"/>
          </p:cNvSpPr>
          <p:nvPr>
            <p:ph type="sldNum" sz="quarter" idx="4"/>
          </p:nvPr>
        </p:nvSpPr>
        <p:spPr/>
        <p:txBody>
          <a:bodyPr/>
          <a:lstStyle/>
          <a:p>
            <a:fld id="{2DA208CA-87DC-4215-820F-FC39CE0A3630}" type="slidenum">
              <a:rPr lang="zh-CN" altLang="en-US" smtClean="0"/>
              <a:t>63</a:t>
            </a:fld>
            <a:endParaRPr lang="zh-CN" altLang="en-US" dirty="0"/>
          </a:p>
        </p:txBody>
      </p:sp>
      <p:sp>
        <p:nvSpPr>
          <p:cNvPr id="5" name="标题 4"/>
          <p:cNvSpPr>
            <a:spLocks noGrp="1"/>
          </p:cNvSpPr>
          <p:nvPr>
            <p:ph type="title"/>
          </p:nvPr>
        </p:nvSpPr>
        <p:spPr/>
        <p:txBody>
          <a:bodyPr/>
          <a:lstStyle/>
          <a:p>
            <a:r>
              <a:rPr lang="en" altLang="zh-CN" i="0" dirty="0">
                <a:effectLst/>
                <a:latin typeface="Times New Roman" panose="02020603050405020304" pitchFamily="18" charset="0"/>
              </a:rPr>
              <a:t>Wavelet For Sparse MRI</a:t>
            </a:r>
            <a:endParaRPr lang="zh-CN" altLang="en-US" dirty="0"/>
          </a:p>
        </p:txBody>
      </p:sp>
      <p:pic>
        <p:nvPicPr>
          <p:cNvPr id="14338" name="Picture 2">
            <a:extLst>
              <a:ext uri="{FF2B5EF4-FFF2-40B4-BE49-F238E27FC236}">
                <a16:creationId xmlns:a16="http://schemas.microsoft.com/office/drawing/2014/main" id="{5A42706A-F26B-CF54-C35C-2B7E4CD43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147052"/>
            <a:ext cx="4876800" cy="376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089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102600" cy="5410200"/>
          </a:xfrm>
        </p:spPr>
        <p:txBody>
          <a:bodyPr/>
          <a:lstStyle/>
          <a:p>
            <a:r>
              <a:rPr lang="zh-CN" altLang="en-US" dirty="0"/>
              <a:t>小波变换为何稀疏？</a:t>
            </a:r>
            <a:endParaRPr lang="en-US" altLang="zh-CN" dirty="0"/>
          </a:p>
          <a:p>
            <a:pPr lvl="1"/>
            <a:r>
              <a:rPr lang="zh-CN" altLang="en-US" dirty="0">
                <a:solidFill>
                  <a:schemeClr val="accent2"/>
                </a:solidFill>
              </a:rPr>
              <a:t>多尺度分析：</a:t>
            </a:r>
            <a:r>
              <a:rPr lang="zh-CN" altLang="en-US" b="0" i="0" dirty="0">
                <a:effectLst/>
                <a:latin typeface="Söhne"/>
              </a:rPr>
              <a:t>将信号分解成不同频率的小波分量，使得信号的频域信息可以更好地捕获，允许用较少的小波系数来表示信号</a:t>
            </a:r>
            <a:endParaRPr lang="en-US" altLang="zh-CN" dirty="0"/>
          </a:p>
          <a:p>
            <a:pPr lvl="1"/>
            <a:r>
              <a:rPr lang="zh-CN" altLang="en-US" dirty="0">
                <a:solidFill>
                  <a:schemeClr val="accent2"/>
                </a:solidFill>
              </a:rPr>
              <a:t>局部性：</a:t>
            </a:r>
            <a:r>
              <a:rPr lang="zh-CN" altLang="en-US" b="0" i="0" dirty="0">
                <a:effectLst/>
                <a:latin typeface="Söhne"/>
              </a:rPr>
              <a:t>小波基函数是局部的，意味着它们在时间或空间上有限范围内的非零值。</a:t>
            </a:r>
            <a:endParaRPr lang="en-US" altLang="zh-CN" dirty="0"/>
          </a:p>
          <a:p>
            <a:pPr lvl="1"/>
            <a:r>
              <a:rPr lang="zh-CN" altLang="en-US" dirty="0">
                <a:solidFill>
                  <a:schemeClr val="accent2"/>
                </a:solidFill>
              </a:rPr>
              <a:t>正交基函数：</a:t>
            </a:r>
            <a:r>
              <a:rPr lang="zh-CN" altLang="en-US" dirty="0"/>
              <a:t>采用正交基，变换域系数会没有冗余信息，变换前后的信号能量相等，等于是用最少的数据表达最大的信息量</a:t>
            </a:r>
            <a:r>
              <a:rPr lang="zh-CN" altLang="en-US" dirty="0">
                <a:solidFill>
                  <a:schemeClr val="accent2"/>
                </a:solidFill>
              </a:rPr>
              <a:t>稀疏性促进：</a:t>
            </a:r>
            <a:r>
              <a:rPr lang="zh-CN" altLang="en-US" b="0" i="0" dirty="0">
                <a:effectLst/>
                <a:latin typeface="Söhne"/>
              </a:rPr>
              <a:t>某些类型的信号在小波域中本身就具有稀疏性。例如：突变信号。</a:t>
            </a:r>
            <a:endParaRPr lang="en-US" altLang="zh-CN" dirty="0"/>
          </a:p>
          <a:p>
            <a:pPr lvl="1"/>
            <a:r>
              <a:rPr lang="zh-CN" altLang="en-US" dirty="0">
                <a:solidFill>
                  <a:schemeClr val="accent2"/>
                </a:solidFill>
              </a:rPr>
              <a:t>阈值化：</a:t>
            </a:r>
            <a:r>
              <a:rPr lang="zh-CN" altLang="en-US" b="0" i="0" dirty="0">
                <a:effectLst/>
                <a:latin typeface="Söhne"/>
              </a:rPr>
              <a:t>小波变换后的系数通常可以通过阈值化来进一步稀疏化。</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64</a:t>
            </a:fld>
            <a:endParaRPr lang="zh-CN" altLang="en-US" dirty="0"/>
          </a:p>
        </p:txBody>
      </p:sp>
      <p:sp>
        <p:nvSpPr>
          <p:cNvPr id="5" name="标题 4"/>
          <p:cNvSpPr>
            <a:spLocks noGrp="1"/>
          </p:cNvSpPr>
          <p:nvPr>
            <p:ph type="title"/>
          </p:nvPr>
        </p:nvSpPr>
        <p:spPr/>
        <p:txBody>
          <a:bodyPr/>
          <a:lstStyle/>
          <a:p>
            <a:r>
              <a:rPr lang="en" altLang="zh-CN" i="0" dirty="0">
                <a:effectLst/>
                <a:latin typeface="Times New Roman" panose="02020603050405020304" pitchFamily="18" charset="0"/>
              </a:rPr>
              <a:t>Wavelet For Sparse MRI</a:t>
            </a:r>
            <a:endParaRPr lang="zh-CN" altLang="en-US" dirty="0"/>
          </a:p>
        </p:txBody>
      </p:sp>
      <p:sp>
        <p:nvSpPr>
          <p:cNvPr id="2" name="文本框 1">
            <a:extLst>
              <a:ext uri="{FF2B5EF4-FFF2-40B4-BE49-F238E27FC236}">
                <a16:creationId xmlns:a16="http://schemas.microsoft.com/office/drawing/2014/main" id="{ED1CB85A-2CC5-92A1-CEC4-16DA2A9092CC}"/>
              </a:ext>
            </a:extLst>
          </p:cNvPr>
          <p:cNvSpPr txBox="1"/>
          <p:nvPr/>
        </p:nvSpPr>
        <p:spPr>
          <a:xfrm>
            <a:off x="645258" y="5334000"/>
            <a:ext cx="7853483" cy="1015663"/>
          </a:xfrm>
          <a:prstGeom prst="rect">
            <a:avLst/>
          </a:prstGeom>
          <a:noFill/>
        </p:spPr>
        <p:txBody>
          <a:bodyPr wrap="square" rtlCol="0">
            <a:spAutoFit/>
          </a:bodyPr>
          <a:lstStyle/>
          <a:p>
            <a:pPr algn="l"/>
            <a:r>
              <a:rPr kumimoji="1" lang="zh-CN" altLang="en-US" sz="2000" dirty="0">
                <a:latin typeface="KaiTi" panose="02010609060101010101" pitchFamily="49" charset="-122"/>
                <a:ea typeface="KaiTi" panose="02010609060101010101" pitchFamily="49" charset="-122"/>
              </a:rPr>
              <a:t>当然，人工设计的稀疏变换如小波、离散余弦变换也具有一定的局限性，不一定能保留。一个更好地思路可以让网络学习稀疏变换，这也是我目前在探索的方向。</a:t>
            </a:r>
          </a:p>
        </p:txBody>
      </p:sp>
    </p:spTree>
    <p:extLst>
      <p:ext uri="{BB962C8B-B14F-4D97-AF65-F5344CB8AC3E}">
        <p14:creationId xmlns:p14="http://schemas.microsoft.com/office/powerpoint/2010/main" val="15862255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MRI</a:t>
            </a:r>
            <a:r>
              <a:rPr lang="zh-CN" altLang="en-US" dirty="0"/>
              <a:t>重建</a:t>
            </a:r>
            <a:endParaRPr lang="en-US" altLang="zh-CN" dirty="0"/>
          </a:p>
          <a:p>
            <a:pPr lvl="1"/>
            <a:r>
              <a:rPr lang="en-US" altLang="zh-CN" dirty="0"/>
              <a:t>KIPI</a:t>
            </a:r>
            <a:r>
              <a:rPr lang="zh-CN" altLang="en-US" dirty="0"/>
              <a:t>：</a:t>
            </a:r>
            <a:r>
              <a:rPr lang="en-US" altLang="zh-CN" dirty="0"/>
              <a:t>10min</a:t>
            </a:r>
          </a:p>
          <a:p>
            <a:pPr lvl="1"/>
            <a:r>
              <a:rPr lang="zh-CN" altLang="en-US" dirty="0"/>
              <a:t>信号采样 </a:t>
            </a:r>
            <a:r>
              <a:rPr lang="en-US" altLang="zh-CN" dirty="0"/>
              <a:t>+</a:t>
            </a:r>
            <a:r>
              <a:rPr lang="zh-CN" altLang="en-US" dirty="0"/>
              <a:t> 奈奎斯特采样定律</a:t>
            </a:r>
            <a:r>
              <a:rPr lang="en-US" altLang="zh-CN" dirty="0"/>
              <a:t>:</a:t>
            </a:r>
            <a:r>
              <a:rPr lang="zh-CN" altLang="en-US" dirty="0"/>
              <a:t> </a:t>
            </a:r>
            <a:r>
              <a:rPr lang="en-US" altLang="zh-CN" dirty="0"/>
              <a:t>5min</a:t>
            </a:r>
          </a:p>
          <a:p>
            <a:pPr lvl="1"/>
            <a:r>
              <a:rPr lang="zh-CN" altLang="en-US" dirty="0"/>
              <a:t>压缩感知</a:t>
            </a:r>
            <a:r>
              <a:rPr lang="en-US" altLang="zh-CN" dirty="0"/>
              <a:t>:</a:t>
            </a:r>
            <a:r>
              <a:rPr lang="zh-CN" altLang="en-US" dirty="0"/>
              <a:t> </a:t>
            </a:r>
            <a:r>
              <a:rPr lang="en-US" altLang="zh-CN" dirty="0"/>
              <a:t>10min</a:t>
            </a:r>
          </a:p>
          <a:p>
            <a:pPr lvl="1"/>
            <a:r>
              <a:rPr lang="zh-CN" altLang="en-US" dirty="0"/>
              <a:t>小波变换</a:t>
            </a:r>
            <a:r>
              <a:rPr lang="en-US" altLang="zh-CN" dirty="0"/>
              <a:t>:</a:t>
            </a:r>
            <a:r>
              <a:rPr lang="zh-CN" altLang="en-US" dirty="0"/>
              <a:t> </a:t>
            </a:r>
            <a:r>
              <a:rPr lang="en-US" altLang="zh-CN" dirty="0"/>
              <a:t>10min</a:t>
            </a:r>
          </a:p>
          <a:p>
            <a:pPr lvl="1"/>
            <a:r>
              <a:rPr lang="zh-CN" altLang="en-US" dirty="0">
                <a:solidFill>
                  <a:srgbClr val="FF0000"/>
                </a:solidFill>
              </a:rPr>
              <a:t>基于稀疏小波的并行重建方法</a:t>
            </a:r>
            <a:r>
              <a:rPr lang="en-US" altLang="zh-CN" dirty="0">
                <a:solidFill>
                  <a:srgbClr val="FF0000"/>
                </a:solidFill>
              </a:rPr>
              <a:t>:15min</a:t>
            </a:r>
          </a:p>
          <a:p>
            <a:pPr lvl="1"/>
            <a:r>
              <a:rPr lang="zh-CN" altLang="en-US" dirty="0"/>
              <a:t>代码：</a:t>
            </a:r>
            <a:r>
              <a:rPr lang="en-US" altLang="zh-CN" dirty="0"/>
              <a:t>10min</a:t>
            </a:r>
          </a:p>
          <a:p>
            <a:endParaRPr lang="en-US" altLang="zh-CN" dirty="0"/>
          </a:p>
          <a:p>
            <a:pPr lvl="1"/>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65</a:t>
            </a:fld>
            <a:endParaRPr lang="zh-CN" altLang="en-US" dirty="0"/>
          </a:p>
        </p:txBody>
      </p:sp>
      <p:sp>
        <p:nvSpPr>
          <p:cNvPr id="5" name="标题 4"/>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2070251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 </a:t>
            </a:r>
            <a:r>
              <a:rPr lang="en" altLang="zh-CN" b="0" i="0" dirty="0">
                <a:effectLst/>
                <a:latin typeface="Times New Roman" panose="02020603050405020304" pitchFamily="18" charset="0"/>
              </a:rPr>
              <a:t>Wavelet For Sparse MRI</a:t>
            </a:r>
          </a:p>
          <a:p>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66</a:t>
            </a:fld>
            <a:endParaRPr lang="zh-CN" altLang="en-US" dirty="0"/>
          </a:p>
        </p:txBody>
      </p:sp>
      <p:sp>
        <p:nvSpPr>
          <p:cNvPr id="5" name="标题 4"/>
          <p:cNvSpPr>
            <a:spLocks noGrp="1"/>
          </p:cNvSpPr>
          <p:nvPr>
            <p:ph type="title"/>
          </p:nvPr>
        </p:nvSpPr>
        <p:spPr/>
        <p:txBody>
          <a:bodyPr/>
          <a:lstStyle/>
          <a:p>
            <a:r>
              <a:rPr lang="en" altLang="zh-CN" i="0" dirty="0">
                <a:effectLst/>
                <a:latin typeface="Times New Roman" panose="02020603050405020304" pitchFamily="18" charset="0"/>
              </a:rPr>
              <a:t>Wavelet For Sparse MRI</a:t>
            </a:r>
            <a:endParaRPr lang="zh-CN" altLang="en-US" dirty="0"/>
          </a:p>
        </p:txBody>
      </p:sp>
      <p:sp>
        <p:nvSpPr>
          <p:cNvPr id="6" name="文本框 5">
            <a:extLst>
              <a:ext uri="{FF2B5EF4-FFF2-40B4-BE49-F238E27FC236}">
                <a16:creationId xmlns:a16="http://schemas.microsoft.com/office/drawing/2014/main" id="{1B41DEDD-0E36-5D71-8BCD-3C8F81ED3E57}"/>
              </a:ext>
            </a:extLst>
          </p:cNvPr>
          <p:cNvSpPr txBox="1"/>
          <p:nvPr/>
        </p:nvSpPr>
        <p:spPr>
          <a:xfrm>
            <a:off x="28832" y="6396335"/>
            <a:ext cx="4590534" cy="461665"/>
          </a:xfrm>
          <a:prstGeom prst="rect">
            <a:avLst/>
          </a:prstGeom>
          <a:noFill/>
        </p:spPr>
        <p:txBody>
          <a:bodyPr wrap="square">
            <a:spAutoFit/>
          </a:bodyPr>
          <a:lstStyle/>
          <a:p>
            <a:pPr algn="l"/>
            <a:r>
              <a:rPr lang="en" altLang="zh-CN" sz="1200" b="0" i="0" dirty="0">
                <a:solidFill>
                  <a:srgbClr val="222222"/>
                </a:solidFill>
                <a:effectLst/>
                <a:latin typeface="Arial" panose="020B0604020202020204" pitchFamily="34" charset="0"/>
              </a:rPr>
              <a:t>Sparse MRI: The application of compressed sensing for rapid MR imaging[J]. Magnetic Resonance in Medicine, 2007</a:t>
            </a:r>
            <a:endParaRPr lang="zh-CN" altLang="en-US" sz="1200" dirty="0"/>
          </a:p>
        </p:txBody>
      </p:sp>
      <p:pic>
        <p:nvPicPr>
          <p:cNvPr id="7" name="图片 6">
            <a:extLst>
              <a:ext uri="{FF2B5EF4-FFF2-40B4-BE49-F238E27FC236}">
                <a16:creationId xmlns:a16="http://schemas.microsoft.com/office/drawing/2014/main" id="{D3BDF82A-A4ED-DFC6-2ABE-1A9464FE06CA}"/>
              </a:ext>
            </a:extLst>
          </p:cNvPr>
          <p:cNvPicPr>
            <a:picLocks noChangeAspect="1"/>
          </p:cNvPicPr>
          <p:nvPr/>
        </p:nvPicPr>
        <p:blipFill>
          <a:blip r:embed="rId3"/>
          <a:stretch>
            <a:fillRect/>
          </a:stretch>
        </p:blipFill>
        <p:spPr>
          <a:xfrm>
            <a:off x="838200" y="3155806"/>
            <a:ext cx="5228244" cy="2859529"/>
          </a:xfrm>
          <a:prstGeom prst="rect">
            <a:avLst/>
          </a:prstGeom>
        </p:spPr>
      </p:pic>
      <p:pic>
        <p:nvPicPr>
          <p:cNvPr id="9" name="图片 8">
            <a:extLst>
              <a:ext uri="{FF2B5EF4-FFF2-40B4-BE49-F238E27FC236}">
                <a16:creationId xmlns:a16="http://schemas.microsoft.com/office/drawing/2014/main" id="{B1D9CDD0-A15E-53BE-C7D6-4A7118F78A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751571"/>
            <a:ext cx="7162800" cy="1270148"/>
          </a:xfrm>
          <a:prstGeom prst="rect">
            <a:avLst/>
          </a:prstGeom>
        </p:spPr>
      </p:pic>
      <p:pic>
        <p:nvPicPr>
          <p:cNvPr id="2" name="图片 1">
            <a:extLst>
              <a:ext uri="{FF2B5EF4-FFF2-40B4-BE49-F238E27FC236}">
                <a16:creationId xmlns:a16="http://schemas.microsoft.com/office/drawing/2014/main" id="{7A5BF112-2878-B6E9-9742-EABB99ADB290}"/>
              </a:ext>
            </a:extLst>
          </p:cNvPr>
          <p:cNvPicPr>
            <a:picLocks noChangeAspect="1"/>
          </p:cNvPicPr>
          <p:nvPr/>
        </p:nvPicPr>
        <p:blipFill rotWithShape="1">
          <a:blip r:embed="rId5">
            <a:extLst>
              <a:ext uri="{28A0092B-C50C-407E-A947-70E740481C1C}">
                <a14:useLocalDpi xmlns:a14="http://schemas.microsoft.com/office/drawing/2010/main" val="0"/>
              </a:ext>
            </a:extLst>
          </a:blip>
          <a:srcRect l="10002"/>
          <a:stretch/>
        </p:blipFill>
        <p:spPr>
          <a:xfrm>
            <a:off x="4950532" y="2853955"/>
            <a:ext cx="4113836" cy="1705069"/>
          </a:xfrm>
          <a:prstGeom prst="rect">
            <a:avLst/>
          </a:prstGeom>
        </p:spPr>
      </p:pic>
    </p:spTree>
    <p:extLst>
      <p:ext uri="{BB962C8B-B14F-4D97-AF65-F5344CB8AC3E}">
        <p14:creationId xmlns:p14="http://schemas.microsoft.com/office/powerpoint/2010/main" val="2660498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066800"/>
            <a:ext cx="8229600" cy="5410200"/>
          </a:xfrm>
        </p:spPr>
        <p:txBody>
          <a:bodyPr/>
          <a:lstStyle/>
          <a:p>
            <a:r>
              <a:rPr lang="en-US" altLang="zh-CN" dirty="0"/>
              <a:t> </a:t>
            </a:r>
            <a:r>
              <a:rPr lang="en" altLang="zh-CN" b="0" i="0" dirty="0">
                <a:effectLst/>
                <a:latin typeface="Times New Roman" panose="02020603050405020304" pitchFamily="18" charset="0"/>
              </a:rPr>
              <a:t>Wavelet For Sparse MRI</a:t>
            </a:r>
          </a:p>
          <a:p>
            <a:endParaRPr lang="zh-CN" altLang="en-US" dirty="0">
              <a:solidFill>
                <a:schemeClr val="accent2"/>
              </a:solidFill>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67</a:t>
            </a:fld>
            <a:endParaRPr lang="zh-CN" altLang="en-US" dirty="0"/>
          </a:p>
        </p:txBody>
      </p:sp>
      <p:sp>
        <p:nvSpPr>
          <p:cNvPr id="5" name="标题 4"/>
          <p:cNvSpPr>
            <a:spLocks noGrp="1"/>
          </p:cNvSpPr>
          <p:nvPr>
            <p:ph type="title"/>
          </p:nvPr>
        </p:nvSpPr>
        <p:spPr/>
        <p:txBody>
          <a:bodyPr/>
          <a:lstStyle/>
          <a:p>
            <a:r>
              <a:rPr lang="en" altLang="zh-CN" i="0" dirty="0">
                <a:effectLst/>
                <a:latin typeface="Times New Roman" panose="02020603050405020304" pitchFamily="18" charset="0"/>
              </a:rPr>
              <a:t>Wavelet For Sparse MRI</a:t>
            </a:r>
            <a:endParaRPr lang="zh-CN" altLang="en-US" dirty="0"/>
          </a:p>
        </p:txBody>
      </p:sp>
      <p:sp>
        <p:nvSpPr>
          <p:cNvPr id="6" name="文本框 5">
            <a:extLst>
              <a:ext uri="{FF2B5EF4-FFF2-40B4-BE49-F238E27FC236}">
                <a16:creationId xmlns:a16="http://schemas.microsoft.com/office/drawing/2014/main" id="{1B41DEDD-0E36-5D71-8BCD-3C8F81ED3E57}"/>
              </a:ext>
            </a:extLst>
          </p:cNvPr>
          <p:cNvSpPr txBox="1"/>
          <p:nvPr/>
        </p:nvSpPr>
        <p:spPr>
          <a:xfrm>
            <a:off x="28832" y="6396335"/>
            <a:ext cx="4590534" cy="461665"/>
          </a:xfrm>
          <a:prstGeom prst="rect">
            <a:avLst/>
          </a:prstGeom>
          <a:noFill/>
        </p:spPr>
        <p:txBody>
          <a:bodyPr wrap="square">
            <a:spAutoFit/>
          </a:bodyPr>
          <a:lstStyle/>
          <a:p>
            <a:pPr algn="l"/>
            <a:r>
              <a:rPr lang="en" altLang="zh-CN" sz="1200" b="0" i="0" dirty="0">
                <a:solidFill>
                  <a:srgbClr val="222222"/>
                </a:solidFill>
                <a:effectLst/>
                <a:latin typeface="Arial" panose="020B0604020202020204" pitchFamily="34" charset="0"/>
              </a:rPr>
              <a:t>Sparse MRI: The application of compressed sensing for rapid MR imaging[J]. Magnetic Resonance in Medicine, 2007</a:t>
            </a:r>
            <a:endParaRPr lang="zh-CN" altLang="en-US" sz="1200" dirty="0"/>
          </a:p>
        </p:txBody>
      </p:sp>
      <p:pic>
        <p:nvPicPr>
          <p:cNvPr id="8" name="图片 7">
            <a:extLst>
              <a:ext uri="{FF2B5EF4-FFF2-40B4-BE49-F238E27FC236}">
                <a16:creationId xmlns:a16="http://schemas.microsoft.com/office/drawing/2014/main" id="{E2698EE1-401C-C78B-8AA4-C9B54C706C48}"/>
              </a:ext>
            </a:extLst>
          </p:cNvPr>
          <p:cNvPicPr>
            <a:picLocks noChangeAspect="1"/>
          </p:cNvPicPr>
          <p:nvPr/>
        </p:nvPicPr>
        <p:blipFill rotWithShape="1">
          <a:blip r:embed="rId3">
            <a:extLst>
              <a:ext uri="{28A0092B-C50C-407E-A947-70E740481C1C}">
                <a14:useLocalDpi xmlns:a14="http://schemas.microsoft.com/office/drawing/2010/main" val="0"/>
              </a:ext>
            </a:extLst>
          </a:blip>
          <a:srcRect r="1099"/>
          <a:stretch/>
        </p:blipFill>
        <p:spPr>
          <a:xfrm>
            <a:off x="914400" y="2257005"/>
            <a:ext cx="7086600" cy="3029789"/>
          </a:xfrm>
          <a:prstGeom prst="rect">
            <a:avLst/>
          </a:prstGeom>
        </p:spPr>
      </p:pic>
      <p:pic>
        <p:nvPicPr>
          <p:cNvPr id="11" name="图片 10">
            <a:extLst>
              <a:ext uri="{FF2B5EF4-FFF2-40B4-BE49-F238E27FC236}">
                <a16:creationId xmlns:a16="http://schemas.microsoft.com/office/drawing/2014/main" id="{CBFC20DE-64A1-2E6E-6B81-41655AB493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00" y="2590800"/>
            <a:ext cx="990600" cy="368300"/>
          </a:xfrm>
          <a:prstGeom prst="rect">
            <a:avLst/>
          </a:prstGeom>
        </p:spPr>
      </p:pic>
      <p:pic>
        <p:nvPicPr>
          <p:cNvPr id="7" name="图片 6">
            <a:extLst>
              <a:ext uri="{FF2B5EF4-FFF2-40B4-BE49-F238E27FC236}">
                <a16:creationId xmlns:a16="http://schemas.microsoft.com/office/drawing/2014/main" id="{37C9524D-FB01-F00E-22FA-C413A2D0388D}"/>
              </a:ext>
            </a:extLst>
          </p:cNvPr>
          <p:cNvPicPr>
            <a:picLocks noChangeAspect="1"/>
          </p:cNvPicPr>
          <p:nvPr/>
        </p:nvPicPr>
        <p:blipFill>
          <a:blip r:embed="rId5"/>
          <a:stretch>
            <a:fillRect/>
          </a:stretch>
        </p:blipFill>
        <p:spPr>
          <a:xfrm>
            <a:off x="2857500" y="4114800"/>
            <a:ext cx="3429000" cy="1249471"/>
          </a:xfrm>
          <a:prstGeom prst="rect">
            <a:avLst/>
          </a:prstGeom>
        </p:spPr>
      </p:pic>
    </p:spTree>
    <p:extLst>
      <p:ext uri="{BB962C8B-B14F-4D97-AF65-F5344CB8AC3E}">
        <p14:creationId xmlns:p14="http://schemas.microsoft.com/office/powerpoint/2010/main" val="5997207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88AF2-5532-0FD6-BE08-04A57285C88F}"/>
              </a:ext>
            </a:extLst>
          </p:cNvPr>
          <p:cNvSpPr>
            <a:spLocks noGrp="1"/>
          </p:cNvSpPr>
          <p:nvPr>
            <p:ph type="title"/>
          </p:nvPr>
        </p:nvSpPr>
        <p:spPr>
          <a:xfrm>
            <a:off x="2743200" y="2895600"/>
            <a:ext cx="3657600" cy="762000"/>
          </a:xfrm>
        </p:spPr>
        <p:txBody>
          <a:bodyPr/>
          <a:lstStyle/>
          <a:p>
            <a:r>
              <a:rPr kumimoji="1" lang="zh-CN" altLang="en-US" sz="4000" dirty="0"/>
              <a:t>代码</a:t>
            </a:r>
            <a:r>
              <a:rPr kumimoji="1" lang="en-US" altLang="zh-CN" sz="4000" dirty="0"/>
              <a:t>demo</a:t>
            </a:r>
            <a:r>
              <a:rPr kumimoji="1" lang="zh-CN" altLang="en-US" sz="4000" dirty="0"/>
              <a:t>演示</a:t>
            </a:r>
          </a:p>
        </p:txBody>
      </p:sp>
      <p:sp>
        <p:nvSpPr>
          <p:cNvPr id="4" name="灯片编号占位符 3">
            <a:extLst>
              <a:ext uri="{FF2B5EF4-FFF2-40B4-BE49-F238E27FC236}">
                <a16:creationId xmlns:a16="http://schemas.microsoft.com/office/drawing/2014/main" id="{4FB22AE1-6565-43DF-41E2-3F5ECF320866}"/>
              </a:ext>
            </a:extLst>
          </p:cNvPr>
          <p:cNvSpPr>
            <a:spLocks noGrp="1"/>
          </p:cNvSpPr>
          <p:nvPr>
            <p:ph type="sldNum" sz="quarter" idx="4"/>
          </p:nvPr>
        </p:nvSpPr>
        <p:spPr/>
        <p:txBody>
          <a:bodyPr/>
          <a:lstStyle/>
          <a:p>
            <a:fld id="{2DA208CA-87DC-4215-820F-FC39CE0A3630}" type="slidenum">
              <a:rPr lang="zh-CN" altLang="en-US" smtClean="0"/>
              <a:pPr/>
              <a:t>68</a:t>
            </a:fld>
            <a:endParaRPr lang="zh-CN" altLang="en-US" dirty="0"/>
          </a:p>
        </p:txBody>
      </p:sp>
    </p:spTree>
    <p:extLst>
      <p:ext uri="{BB962C8B-B14F-4D97-AF65-F5344CB8AC3E}">
        <p14:creationId xmlns:p14="http://schemas.microsoft.com/office/powerpoint/2010/main" val="2870037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1_notes\workatsari\presentation\2013-05medxsjtu\11664993_173711608139_2.jpg"/>
          <p:cNvPicPr>
            <a:picLocks noChangeAspect="1" noChangeArrowheads="1"/>
          </p:cNvPicPr>
          <p:nvPr/>
        </p:nvPicPr>
        <p:blipFill>
          <a:blip r:embed="rId2"/>
          <a:srcRect/>
          <a:stretch>
            <a:fillRect/>
          </a:stretch>
        </p:blipFill>
        <p:spPr bwMode="auto">
          <a:xfrm>
            <a:off x="3098335" y="2438400"/>
            <a:ext cx="2758008" cy="2758008"/>
          </a:xfrm>
          <a:prstGeom prst="rect">
            <a:avLst/>
          </a:prstGeom>
          <a:noFill/>
        </p:spPr>
      </p:pic>
      <p:sp>
        <p:nvSpPr>
          <p:cNvPr id="5122" name="Rectangle 2"/>
          <p:cNvSpPr>
            <a:spLocks noGrp="1" noChangeArrowheads="1"/>
          </p:cNvSpPr>
          <p:nvPr>
            <p:ph type="ctrTitle"/>
          </p:nvPr>
        </p:nvSpPr>
        <p:spPr>
          <a:xfrm>
            <a:off x="591139" y="505649"/>
            <a:ext cx="7772400" cy="1470025"/>
          </a:xfrm>
        </p:spPr>
        <p:txBody>
          <a:bodyPr/>
          <a:lstStyle/>
          <a:p>
            <a:pPr eaLnBrk="1" hangingPunct="1"/>
            <a:r>
              <a:rPr lang="en-US" altLang="zh-CN" dirty="0"/>
              <a:t>Thank You </a:t>
            </a:r>
            <a:r>
              <a:rPr lang="zh-CN" altLang="en-US"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74E6D-8BFD-B1AD-C7A2-6DFA66C5C85C}"/>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磁共振现象</a:t>
            </a:r>
          </a:p>
        </p:txBody>
      </p:sp>
      <p:sp>
        <p:nvSpPr>
          <p:cNvPr id="4" name="灯片编号占位符 3">
            <a:extLst>
              <a:ext uri="{FF2B5EF4-FFF2-40B4-BE49-F238E27FC236}">
                <a16:creationId xmlns:a16="http://schemas.microsoft.com/office/drawing/2014/main" id="{D5837F23-DFCB-0197-20F2-4117C8A8DE7E}"/>
              </a:ext>
            </a:extLst>
          </p:cNvPr>
          <p:cNvSpPr>
            <a:spLocks noGrp="1"/>
          </p:cNvSpPr>
          <p:nvPr>
            <p:ph type="sldNum" sz="quarter" idx="4"/>
          </p:nvPr>
        </p:nvSpPr>
        <p:spPr/>
        <p:txBody>
          <a:bodyPr/>
          <a:lstStyle/>
          <a:p>
            <a:fld id="{2DA208CA-87DC-4215-820F-FC39CE0A3630}" type="slidenum">
              <a:rPr lang="zh-CN" altLang="en-US" smtClean="0"/>
              <a:pPr/>
              <a:t>7</a:t>
            </a:fld>
            <a:endParaRPr lang="zh-CN" altLang="en-US" dirty="0"/>
          </a:p>
        </p:txBody>
      </p:sp>
      <p:pic>
        <p:nvPicPr>
          <p:cNvPr id="5" name="内容占位符 4">
            <a:extLst>
              <a:ext uri="{FF2B5EF4-FFF2-40B4-BE49-F238E27FC236}">
                <a16:creationId xmlns:a16="http://schemas.microsoft.com/office/drawing/2014/main" id="{2CF7C5DD-EE11-5B99-3A3C-059C1ECBA9E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8003" y="1371600"/>
            <a:ext cx="8827993" cy="4370149"/>
          </a:xfrm>
          <a:prstGeom prst="rect">
            <a:avLst/>
          </a:prstGeom>
        </p:spPr>
      </p:pic>
      <p:pic>
        <p:nvPicPr>
          <p:cNvPr id="7" name="图片 6" descr="\documentclass{article}&#10;\usepackage{amsmath, amssymb}&#10;\usepackage{bm}&#10;\pagestyle{empty}&#10;\begin{document}&#10;&#10;\begin{equation*}&#10;&#9;\Delta E=E \iff h\omega_{0}=h\omega_{1}\iff\omega_{0}=\omega_{1}&#10;\end{equation*}&#10;&#10;&#10;\end{document}" title="IguanaTex Bitmap Display">
            <a:extLst>
              <a:ext uri="{FF2B5EF4-FFF2-40B4-BE49-F238E27FC236}">
                <a16:creationId xmlns:a16="http://schemas.microsoft.com/office/drawing/2014/main" id="{E7767F5C-CEC9-B3D5-BF4C-EF4241622A0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073910" y="5884386"/>
            <a:ext cx="4945380" cy="307340"/>
          </a:xfrm>
          <a:prstGeom prst="rect">
            <a:avLst/>
          </a:prstGeom>
        </p:spPr>
      </p:pic>
      <p:sp>
        <p:nvSpPr>
          <p:cNvPr id="6" name="文本框 5">
            <a:extLst>
              <a:ext uri="{FF2B5EF4-FFF2-40B4-BE49-F238E27FC236}">
                <a16:creationId xmlns:a16="http://schemas.microsoft.com/office/drawing/2014/main" id="{AB9BA473-C178-6AE1-940D-E0F61F755E04}"/>
              </a:ext>
            </a:extLst>
          </p:cNvPr>
          <p:cNvSpPr txBox="1"/>
          <p:nvPr/>
        </p:nvSpPr>
        <p:spPr>
          <a:xfrm>
            <a:off x="0" y="6479931"/>
            <a:ext cx="1620957"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zh-CN" altLang="en-US" sz="800" b="0" i="0" u="none" strike="noStrike" dirty="0">
                <a:solidFill>
                  <a:srgbClr val="121212"/>
                </a:solidFill>
                <a:effectLst/>
                <a:latin typeface="-apple-system"/>
              </a:rPr>
              <a:t>核磁共振为何知道，老奇好好奇</a:t>
            </a:r>
            <a:endParaRPr lang="en-US" altLang="zh-CN" sz="800" b="0" i="0" u="none" strike="noStrike" dirty="0">
              <a:solidFill>
                <a:srgbClr val="121212"/>
              </a:solidFill>
              <a:effectLst/>
              <a:latin typeface="-apple-system"/>
            </a:endParaRPr>
          </a:p>
        </p:txBody>
      </p:sp>
    </p:spTree>
    <p:extLst>
      <p:ext uri="{BB962C8B-B14F-4D97-AF65-F5344CB8AC3E}">
        <p14:creationId xmlns:p14="http://schemas.microsoft.com/office/powerpoint/2010/main" val="2047238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6FC7A-9C37-944B-F8EC-8AD12C0CE87A}"/>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磁共振现象</a:t>
            </a:r>
          </a:p>
        </p:txBody>
      </p:sp>
      <p:sp>
        <p:nvSpPr>
          <p:cNvPr id="4" name="灯片编号占位符 3">
            <a:extLst>
              <a:ext uri="{FF2B5EF4-FFF2-40B4-BE49-F238E27FC236}">
                <a16:creationId xmlns:a16="http://schemas.microsoft.com/office/drawing/2014/main" id="{29156746-08CB-DCF0-090A-7A2DADBA9904}"/>
              </a:ext>
            </a:extLst>
          </p:cNvPr>
          <p:cNvSpPr>
            <a:spLocks noGrp="1"/>
          </p:cNvSpPr>
          <p:nvPr>
            <p:ph type="sldNum" sz="quarter" idx="4"/>
          </p:nvPr>
        </p:nvSpPr>
        <p:spPr/>
        <p:txBody>
          <a:bodyPr/>
          <a:lstStyle/>
          <a:p>
            <a:fld id="{2DA208CA-87DC-4215-820F-FC39CE0A3630}" type="slidenum">
              <a:rPr lang="zh-CN" altLang="en-US" smtClean="0"/>
              <a:pPr/>
              <a:t>8</a:t>
            </a:fld>
            <a:endParaRPr lang="zh-CN" altLang="en-US" dirty="0"/>
          </a:p>
        </p:txBody>
      </p:sp>
      <p:grpSp>
        <p:nvGrpSpPr>
          <p:cNvPr id="15" name="组合 14">
            <a:extLst>
              <a:ext uri="{FF2B5EF4-FFF2-40B4-BE49-F238E27FC236}">
                <a16:creationId xmlns:a16="http://schemas.microsoft.com/office/drawing/2014/main" id="{DAED898D-66B2-C59E-D64B-6BF2324E8E56}"/>
              </a:ext>
            </a:extLst>
          </p:cNvPr>
          <p:cNvGrpSpPr/>
          <p:nvPr/>
        </p:nvGrpSpPr>
        <p:grpSpPr>
          <a:xfrm>
            <a:off x="3690689" y="1066800"/>
            <a:ext cx="5725021" cy="4450293"/>
            <a:chOff x="5143258" y="922501"/>
            <a:chExt cx="5725021" cy="4450293"/>
          </a:xfrm>
        </p:grpSpPr>
        <p:grpSp>
          <p:nvGrpSpPr>
            <p:cNvPr id="16" name="组合 15">
              <a:extLst>
                <a:ext uri="{FF2B5EF4-FFF2-40B4-BE49-F238E27FC236}">
                  <a16:creationId xmlns:a16="http://schemas.microsoft.com/office/drawing/2014/main" id="{96F5C293-308C-F493-9C97-02164F0E3F62}"/>
                </a:ext>
              </a:extLst>
            </p:cNvPr>
            <p:cNvGrpSpPr/>
            <p:nvPr/>
          </p:nvGrpSpPr>
          <p:grpSpPr>
            <a:xfrm>
              <a:off x="5143258" y="1827755"/>
              <a:ext cx="4000741" cy="3545039"/>
              <a:chOff x="5143258" y="1827755"/>
              <a:chExt cx="4000741" cy="3545039"/>
            </a:xfrm>
          </p:grpSpPr>
          <p:pic>
            <p:nvPicPr>
              <p:cNvPr id="23" name="图片 22" descr="图示&#10;&#10;低可信度描述已自动生成">
                <a:extLst>
                  <a:ext uri="{FF2B5EF4-FFF2-40B4-BE49-F238E27FC236}">
                    <a16:creationId xmlns:a16="http://schemas.microsoft.com/office/drawing/2014/main" id="{1BCCB853-D9E8-AA08-B616-F406B12A5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258" y="1827755"/>
                <a:ext cx="4000741" cy="2902498"/>
              </a:xfrm>
              <a:prstGeom prst="rect">
                <a:avLst/>
              </a:prstGeom>
            </p:spPr>
          </p:pic>
          <p:sp>
            <p:nvSpPr>
              <p:cNvPr id="24" name="文本框 23">
                <a:extLst>
                  <a:ext uri="{FF2B5EF4-FFF2-40B4-BE49-F238E27FC236}">
                    <a16:creationId xmlns:a16="http://schemas.microsoft.com/office/drawing/2014/main" id="{6B42EDB6-3B92-3CF3-E662-66D71D8E91A5}"/>
                  </a:ext>
                </a:extLst>
              </p:cNvPr>
              <p:cNvSpPr txBox="1"/>
              <p:nvPr/>
            </p:nvSpPr>
            <p:spPr>
              <a:xfrm>
                <a:off x="5965212" y="4911129"/>
                <a:ext cx="2762372" cy="461665"/>
              </a:xfrm>
              <a:prstGeom prst="rect">
                <a:avLst/>
              </a:prstGeom>
              <a:noFill/>
            </p:spPr>
            <p:txBody>
              <a:bodyPr wrap="square" rtlCol="0">
                <a:spAutoFit/>
              </a:bodyPr>
              <a:lstStyle/>
              <a:p>
                <a:r>
                  <a:rPr kumimoji="1" lang="zh-CN" altLang="en-US" dirty="0"/>
                  <a:t>章动</a:t>
                </a:r>
                <a:r>
                  <a:rPr kumimoji="1" lang="en-US" altLang="zh-CN" dirty="0"/>
                  <a:t>——</a:t>
                </a:r>
                <a:r>
                  <a:rPr kumimoji="1" lang="zh-CN" altLang="en-US" dirty="0"/>
                  <a:t>螺旋倾倒</a:t>
                </a:r>
              </a:p>
            </p:txBody>
          </p:sp>
        </p:grpSp>
        <p:grpSp>
          <p:nvGrpSpPr>
            <p:cNvPr id="17" name="组合 16">
              <a:extLst>
                <a:ext uri="{FF2B5EF4-FFF2-40B4-BE49-F238E27FC236}">
                  <a16:creationId xmlns:a16="http://schemas.microsoft.com/office/drawing/2014/main" id="{0E4A7848-EE1B-BB24-3A8D-B6931A267FF0}"/>
                </a:ext>
              </a:extLst>
            </p:cNvPr>
            <p:cNvGrpSpPr/>
            <p:nvPr/>
          </p:nvGrpSpPr>
          <p:grpSpPr>
            <a:xfrm>
              <a:off x="9345735" y="922501"/>
              <a:ext cx="1522544" cy="1138991"/>
              <a:chOff x="9327998" y="919334"/>
              <a:chExt cx="1522544" cy="1138991"/>
            </a:xfrm>
          </p:grpSpPr>
          <p:grpSp>
            <p:nvGrpSpPr>
              <p:cNvPr id="18" name="组合 17">
                <a:extLst>
                  <a:ext uri="{FF2B5EF4-FFF2-40B4-BE49-F238E27FC236}">
                    <a16:creationId xmlns:a16="http://schemas.microsoft.com/office/drawing/2014/main" id="{DEDE18D6-43BD-833F-1BDD-842EE6148318}"/>
                  </a:ext>
                </a:extLst>
              </p:cNvPr>
              <p:cNvGrpSpPr/>
              <p:nvPr/>
            </p:nvGrpSpPr>
            <p:grpSpPr>
              <a:xfrm rot="11835291">
                <a:off x="9327998" y="919334"/>
                <a:ext cx="1522544" cy="1138991"/>
                <a:chOff x="2458681" y="1142030"/>
                <a:chExt cx="1522544" cy="1138991"/>
              </a:xfrm>
            </p:grpSpPr>
            <p:sp>
              <p:nvSpPr>
                <p:cNvPr id="20" name="弧 19">
                  <a:extLst>
                    <a:ext uri="{FF2B5EF4-FFF2-40B4-BE49-F238E27FC236}">
                      <a16:creationId xmlns:a16="http://schemas.microsoft.com/office/drawing/2014/main" id="{2C0F25FD-21E9-0B40-2461-1068EE78EC6A}"/>
                    </a:ext>
                  </a:extLst>
                </p:cNvPr>
                <p:cNvSpPr/>
                <p:nvPr/>
              </p:nvSpPr>
              <p:spPr bwMode="auto">
                <a:xfrm>
                  <a:off x="2685825" y="1142030"/>
                  <a:ext cx="1295400" cy="914400"/>
                </a:xfrm>
                <a:prstGeom prst="arc">
                  <a:avLst/>
                </a:prstGeom>
                <a:noFill/>
                <a:ln w="2857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1" name="弧 20">
                  <a:extLst>
                    <a:ext uri="{FF2B5EF4-FFF2-40B4-BE49-F238E27FC236}">
                      <a16:creationId xmlns:a16="http://schemas.microsoft.com/office/drawing/2014/main" id="{4AE4A6C6-7FF9-EE99-1A00-A6264505A2FA}"/>
                    </a:ext>
                  </a:extLst>
                </p:cNvPr>
                <p:cNvSpPr/>
                <p:nvPr/>
              </p:nvSpPr>
              <p:spPr bwMode="auto">
                <a:xfrm>
                  <a:off x="2596278" y="1276183"/>
                  <a:ext cx="1295400" cy="914400"/>
                </a:xfrm>
                <a:prstGeom prst="arc">
                  <a:avLst>
                    <a:gd name="adj1" fmla="val 17607967"/>
                    <a:gd name="adj2" fmla="val 0"/>
                  </a:avLst>
                </a:prstGeom>
                <a:noFill/>
                <a:ln w="2857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sp>
              <p:nvSpPr>
                <p:cNvPr id="22" name="弧 21">
                  <a:extLst>
                    <a:ext uri="{FF2B5EF4-FFF2-40B4-BE49-F238E27FC236}">
                      <a16:creationId xmlns:a16="http://schemas.microsoft.com/office/drawing/2014/main" id="{F884E311-15EC-F5AC-7547-6DF2311E7493}"/>
                    </a:ext>
                  </a:extLst>
                </p:cNvPr>
                <p:cNvSpPr/>
                <p:nvPr/>
              </p:nvSpPr>
              <p:spPr bwMode="auto">
                <a:xfrm>
                  <a:off x="2458681" y="1366621"/>
                  <a:ext cx="1295400" cy="914400"/>
                </a:xfrm>
                <a:prstGeom prst="arc">
                  <a:avLst>
                    <a:gd name="adj1" fmla="val 18082810"/>
                    <a:gd name="adj2" fmla="val 0"/>
                  </a:avLst>
                </a:prstGeom>
                <a:noFill/>
                <a:ln w="2857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charset="0"/>
                    <a:ea typeface="黑体" pitchFamily="2" charset="-122"/>
                  </a:endParaRPr>
                </a:p>
              </p:txBody>
            </p:sp>
          </p:grpSp>
          <p:sp>
            <p:nvSpPr>
              <p:cNvPr id="19" name="文本框 18">
                <a:extLst>
                  <a:ext uri="{FF2B5EF4-FFF2-40B4-BE49-F238E27FC236}">
                    <a16:creationId xmlns:a16="http://schemas.microsoft.com/office/drawing/2014/main" id="{CB9F0B37-508A-0C00-8C5C-280511642949}"/>
                  </a:ext>
                </a:extLst>
              </p:cNvPr>
              <p:cNvSpPr txBox="1"/>
              <p:nvPr/>
            </p:nvSpPr>
            <p:spPr>
              <a:xfrm>
                <a:off x="9545121" y="1122276"/>
                <a:ext cx="1219200" cy="338554"/>
              </a:xfrm>
              <a:prstGeom prst="rect">
                <a:avLst/>
              </a:prstGeom>
              <a:noFill/>
            </p:spPr>
            <p:txBody>
              <a:bodyPr wrap="square" rtlCol="0">
                <a:spAutoFit/>
              </a:bodyPr>
              <a:lstStyle/>
              <a:p>
                <a:r>
                  <a:rPr kumimoji="1" lang="zh-CN" altLang="en-US" sz="1600" dirty="0"/>
                  <a:t>射频脉冲</a:t>
                </a:r>
              </a:p>
            </p:txBody>
          </p:sp>
        </p:grpSp>
      </p:grpSp>
      <p:grpSp>
        <p:nvGrpSpPr>
          <p:cNvPr id="27" name="组合 26">
            <a:extLst>
              <a:ext uri="{FF2B5EF4-FFF2-40B4-BE49-F238E27FC236}">
                <a16:creationId xmlns:a16="http://schemas.microsoft.com/office/drawing/2014/main" id="{686EF0BB-9BED-2691-3FFF-EACACDD847CE}"/>
              </a:ext>
            </a:extLst>
          </p:cNvPr>
          <p:cNvGrpSpPr/>
          <p:nvPr/>
        </p:nvGrpSpPr>
        <p:grpSpPr>
          <a:xfrm>
            <a:off x="0" y="4896162"/>
            <a:ext cx="3185487" cy="780196"/>
            <a:chOff x="4921531" y="2380127"/>
            <a:chExt cx="3185487" cy="780196"/>
          </a:xfrm>
        </p:grpSpPr>
        <p:sp>
          <p:nvSpPr>
            <p:cNvPr id="25" name="文本框 24">
              <a:extLst>
                <a:ext uri="{FF2B5EF4-FFF2-40B4-BE49-F238E27FC236}">
                  <a16:creationId xmlns:a16="http://schemas.microsoft.com/office/drawing/2014/main" id="{EF56F14C-24F1-61CF-FF29-41DD8BB21AE9}"/>
                </a:ext>
              </a:extLst>
            </p:cNvPr>
            <p:cNvSpPr txBox="1"/>
            <p:nvPr/>
          </p:nvSpPr>
          <p:spPr>
            <a:xfrm>
              <a:off x="4923472" y="2380127"/>
              <a:ext cx="2954655" cy="369332"/>
            </a:xfrm>
            <a:prstGeom prst="rect">
              <a:avLst/>
            </a:prstGeom>
            <a:noFill/>
          </p:spPr>
          <p:txBody>
            <a:bodyPr wrap="none" rtlCol="0">
              <a:spAutoFit/>
            </a:bodyPr>
            <a:lstStyle/>
            <a:p>
              <a:r>
                <a:rPr kumimoji="1" lang="zh-CN" altLang="en-US" sz="1800" dirty="0"/>
                <a:t>能级跃迁</a:t>
              </a:r>
              <a:r>
                <a:rPr kumimoji="1" lang="en-US" altLang="zh-CN" sz="1800" dirty="0"/>
                <a:t>——</a:t>
              </a:r>
              <a:r>
                <a:rPr kumimoji="1" lang="zh-CN" altLang="en-US" sz="1800" dirty="0"/>
                <a:t>纵向分量减少</a:t>
              </a:r>
            </a:p>
          </p:txBody>
        </p:sp>
        <p:sp>
          <p:nvSpPr>
            <p:cNvPr id="26" name="文本框 25">
              <a:extLst>
                <a:ext uri="{FF2B5EF4-FFF2-40B4-BE49-F238E27FC236}">
                  <a16:creationId xmlns:a16="http://schemas.microsoft.com/office/drawing/2014/main" id="{F41B562B-8DA8-E958-2D33-0B6CBCACEBF7}"/>
                </a:ext>
              </a:extLst>
            </p:cNvPr>
            <p:cNvSpPr txBox="1"/>
            <p:nvPr/>
          </p:nvSpPr>
          <p:spPr>
            <a:xfrm>
              <a:off x="4921531" y="2790991"/>
              <a:ext cx="3185487" cy="369332"/>
            </a:xfrm>
            <a:prstGeom prst="rect">
              <a:avLst/>
            </a:prstGeom>
            <a:noFill/>
          </p:spPr>
          <p:txBody>
            <a:bodyPr wrap="none" rtlCol="0">
              <a:spAutoFit/>
            </a:bodyPr>
            <a:lstStyle/>
            <a:p>
              <a:r>
                <a:rPr kumimoji="1" lang="zh-CN" altLang="en-US" sz="1800" dirty="0"/>
                <a:t>相聚和</a:t>
              </a:r>
              <a:r>
                <a:rPr kumimoji="1" lang="en-US" altLang="zh-CN" sz="1800" dirty="0"/>
                <a:t>——</a:t>
              </a:r>
              <a:r>
                <a:rPr kumimoji="1" lang="zh-CN" altLang="en-US" sz="1800" dirty="0"/>
                <a:t>横向旋转分量增加</a:t>
              </a:r>
            </a:p>
          </p:txBody>
        </p:sp>
      </p:grpSp>
      <p:cxnSp>
        <p:nvCxnSpPr>
          <p:cNvPr id="28" name="直线箭头连接符 27">
            <a:extLst>
              <a:ext uri="{FF2B5EF4-FFF2-40B4-BE49-F238E27FC236}">
                <a16:creationId xmlns:a16="http://schemas.microsoft.com/office/drawing/2014/main" id="{66581CA9-D7A7-ECD1-7958-6874C5C9CD2D}"/>
              </a:ext>
            </a:extLst>
          </p:cNvPr>
          <p:cNvCxnSpPr>
            <a:cxnSpLocks/>
          </p:cNvCxnSpPr>
          <p:nvPr/>
        </p:nvCxnSpPr>
        <p:spPr bwMode="auto">
          <a:xfrm>
            <a:off x="2956596" y="5032106"/>
            <a:ext cx="1539204" cy="233388"/>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0" name="直线箭头连接符 29">
            <a:extLst>
              <a:ext uri="{FF2B5EF4-FFF2-40B4-BE49-F238E27FC236}">
                <a16:creationId xmlns:a16="http://schemas.microsoft.com/office/drawing/2014/main" id="{058097CE-1A56-F11A-2C9F-0F160C24577B}"/>
              </a:ext>
            </a:extLst>
          </p:cNvPr>
          <p:cNvCxnSpPr>
            <a:cxnSpLocks/>
            <a:stCxn id="26" idx="3"/>
          </p:cNvCxnSpPr>
          <p:nvPr/>
        </p:nvCxnSpPr>
        <p:spPr bwMode="auto">
          <a:xfrm flipV="1">
            <a:off x="3185487" y="5334000"/>
            <a:ext cx="1310313" cy="15769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46451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BAC79-720D-3D58-6214-C7E5FCD0FE04}"/>
              </a:ext>
            </a:extLst>
          </p:cNvPr>
          <p:cNvSpPr>
            <a:spLocks noGrp="1"/>
          </p:cNvSpPr>
          <p:nvPr>
            <p:ph type="title"/>
          </p:nvPr>
        </p:nvSpPr>
        <p:spPr/>
        <p:txBody>
          <a:bodyPr/>
          <a:lstStyle/>
          <a:p>
            <a:r>
              <a:rPr kumimoji="1" lang="en-US" altLang="zh-CN" dirty="0"/>
              <a:t>MRI</a:t>
            </a:r>
            <a:r>
              <a:rPr kumimoji="1" lang="zh-CN" altLang="en-US" dirty="0"/>
              <a:t>原理</a:t>
            </a:r>
            <a:r>
              <a:rPr kumimoji="1" lang="en-US" altLang="zh-CN" dirty="0"/>
              <a:t>——</a:t>
            </a:r>
            <a:r>
              <a:rPr kumimoji="1" lang="zh-CN" altLang="en-US" dirty="0"/>
              <a:t>基石</a:t>
            </a:r>
          </a:p>
        </p:txBody>
      </p:sp>
      <p:pic>
        <p:nvPicPr>
          <p:cNvPr id="5" name="内容占位符 4">
            <a:extLst>
              <a:ext uri="{FF2B5EF4-FFF2-40B4-BE49-F238E27FC236}">
                <a16:creationId xmlns:a16="http://schemas.microsoft.com/office/drawing/2014/main" id="{45BE9C2F-0D40-2921-6D66-2787B7A467CC}"/>
              </a:ext>
            </a:extLst>
          </p:cNvPr>
          <p:cNvPicPr>
            <a:picLocks noGrp="1" noChangeAspect="1"/>
          </p:cNvPicPr>
          <p:nvPr>
            <p:ph idx="1"/>
          </p:nvPr>
        </p:nvPicPr>
        <p:blipFill>
          <a:blip r:embed="rId3"/>
          <a:stretch>
            <a:fillRect/>
          </a:stretch>
        </p:blipFill>
        <p:spPr>
          <a:xfrm>
            <a:off x="457200" y="2438400"/>
            <a:ext cx="8377301" cy="2541588"/>
          </a:xfrm>
          <a:prstGeom prst="rect">
            <a:avLst/>
          </a:prstGeom>
        </p:spPr>
      </p:pic>
      <p:sp>
        <p:nvSpPr>
          <p:cNvPr id="4" name="灯片编号占位符 3">
            <a:extLst>
              <a:ext uri="{FF2B5EF4-FFF2-40B4-BE49-F238E27FC236}">
                <a16:creationId xmlns:a16="http://schemas.microsoft.com/office/drawing/2014/main" id="{62945AC8-67FE-42BB-AB12-36AF2B347C97}"/>
              </a:ext>
            </a:extLst>
          </p:cNvPr>
          <p:cNvSpPr>
            <a:spLocks noGrp="1"/>
          </p:cNvSpPr>
          <p:nvPr>
            <p:ph type="sldNum" sz="quarter" idx="4"/>
          </p:nvPr>
        </p:nvSpPr>
        <p:spPr/>
        <p:txBody>
          <a:bodyPr/>
          <a:lstStyle/>
          <a:p>
            <a:fld id="{2DA208CA-87DC-4215-820F-FC39CE0A3630}" type="slidenum">
              <a:rPr lang="zh-CN" altLang="en-US" smtClean="0"/>
              <a:pPr/>
              <a:t>9</a:t>
            </a:fld>
            <a:endParaRPr lang="zh-CN" altLang="en-US" dirty="0"/>
          </a:p>
        </p:txBody>
      </p:sp>
      <p:sp>
        <p:nvSpPr>
          <p:cNvPr id="6" name="文本框 5">
            <a:extLst>
              <a:ext uri="{FF2B5EF4-FFF2-40B4-BE49-F238E27FC236}">
                <a16:creationId xmlns:a16="http://schemas.microsoft.com/office/drawing/2014/main" id="{BF615958-75BF-0437-DB9B-BD5C16A674AF}"/>
              </a:ext>
            </a:extLst>
          </p:cNvPr>
          <p:cNvSpPr txBox="1"/>
          <p:nvPr/>
        </p:nvSpPr>
        <p:spPr>
          <a:xfrm>
            <a:off x="0" y="6479931"/>
            <a:ext cx="1620957" cy="369332"/>
          </a:xfrm>
          <a:prstGeom prst="rect">
            <a:avLst/>
          </a:prstGeom>
          <a:noFill/>
        </p:spPr>
        <p:txBody>
          <a:bodyPr wrap="none" rtlCol="0">
            <a:spAutoFit/>
          </a:bodyPr>
          <a:lstStyle/>
          <a:p>
            <a:pPr algn="l"/>
            <a:r>
              <a:rPr kumimoji="1" lang="en-US" altLang="zh-CN" sz="1000" dirty="0"/>
              <a:t>Source:</a:t>
            </a:r>
            <a:r>
              <a:rPr kumimoji="1" lang="zh-CN" altLang="en-US" sz="1000" dirty="0"/>
              <a:t> </a:t>
            </a:r>
            <a:endParaRPr kumimoji="1" lang="en-US" altLang="zh-CN" sz="1000" dirty="0"/>
          </a:p>
          <a:p>
            <a:pPr algn="l"/>
            <a:r>
              <a:rPr lang="zh-CN" altLang="en-US" sz="800" b="0" i="0" u="none" strike="noStrike" dirty="0">
                <a:solidFill>
                  <a:srgbClr val="121212"/>
                </a:solidFill>
                <a:effectLst/>
                <a:latin typeface="-apple-system"/>
              </a:rPr>
              <a:t>核磁共振为何知道，老奇好好奇</a:t>
            </a:r>
            <a:endParaRPr lang="en-US" altLang="zh-CN" sz="800" b="0" i="0" u="none" strike="noStrike" dirty="0">
              <a:solidFill>
                <a:srgbClr val="121212"/>
              </a:solidFill>
              <a:effectLst/>
              <a:latin typeface="-apple-system"/>
            </a:endParaRPr>
          </a:p>
        </p:txBody>
      </p:sp>
    </p:spTree>
    <p:extLst>
      <p:ext uri="{BB962C8B-B14F-4D97-AF65-F5344CB8AC3E}">
        <p14:creationId xmlns:p14="http://schemas.microsoft.com/office/powerpoint/2010/main" val="38994946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300"/>
  <p:tag name="ORIGINALHEIGHT" val="11"/>
  <p:tag name="ORIGINALWIDTH" val="39"/>
  <p:tag name="OUTPUTTYPE" val="PDF"/>
  <p:tag name="IGUANATEXVERSION" val="160"/>
  <p:tag name="LATEXADDIN" val="\documentclass{article}&#10;\usepackage{amsmath, amssymb}&#10;\usepackage{bm}&#10;\pagestyle{empty}&#10;\begin{document}&#10;&#10;\begin{equation*}&#10;&#9;\omega = \gamma B_{0}&#10;\end{equation*}&#10;&#10;&#10;\end{document}"/>
  <p:tag name="IGUANATEXSIZE" val="22"/>
  <p:tag name="IGUANATEXCURSOR" val="145"/>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300"/>
  <p:tag name="ORIGINALHEIGHT" val="24"/>
  <p:tag name="ORIGINALWIDTH" val="147"/>
  <p:tag name="OUTPUTTYPE" val="PDF"/>
  <p:tag name="IGUANATEXVERSION" val="160"/>
  <p:tag name="LATEXADDIN" val="\documentclass{article}&#10;\usepackage{amsmath, amssymb}&#10;\usepackage{bm}&#10;\pagestyle{empty}&#10;\begin{document}&#10;&#10;\begin{equation*}&#10;&#9;S(t)=\int\int\rho(x,y)e^{-i\phi(x,y,t)}dxdy&#10;\end{equation*}&#10;&#10;&#10;\end{document}"/>
  <p:tag name="IGUANATEXSIZE" val="22"/>
  <p:tag name="IGUANATEXCURSOR" val="168"/>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300"/>
  <p:tag name="ORIGINALHEIGHT" val="24"/>
  <p:tag name="ORIGINALWIDTH" val="191"/>
  <p:tag name="OUTPUTTYPE" val="PDF"/>
  <p:tag name="IGUANATEXVERSION" val="160"/>
  <p:tag name="LATEXADDIN" val="\documentclass{article}&#10;\usepackage{amsmath, amssymb}&#10;\usepackage{bm}&#10;\pagestyle{empty}&#10;\begin{document}&#10;&#10;\begin{equation*}&#10;&#9;S(t)=\int\int\rho(x,y)e^{-2\pi i(\gamma G_{x}t\cdot x+\gamma G_{y}t\cdot y)}dxdy&#10;\end{equation*}&#10;&#10;&#10;\end{document}"/>
  <p:tag name="IGUANATEXSIZE" val="22"/>
  <p:tag name="IGUANATEXCURSOR" val="205"/>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300"/>
  <p:tag name="ORIGINALHEIGHT" val="11"/>
  <p:tag name="ORIGINALWIDTH" val="68"/>
  <p:tag name="OUTPUTTYPE" val="PDF"/>
  <p:tag name="IGUANATEXVERSION" val="160"/>
  <p:tag name="LATEXADDIN" val="\documentclass{article}&#10;\usepackage{amsmath, amssymb}&#10;\usepackage{bm}&#10;\pagestyle{empty}&#10;\begin{document}&#10;&#10;\begin{equation*}&#10;&#9;\phi_{x}=\gamma G_{x}\cdot x\cdot t&#10;\end{equation*}&#10;&#10;&#10;\end{document}"/>
  <p:tag name="IGUANATEXSIZE" val="22"/>
  <p:tag name="IGUANATEXCURSOR" val="160"/>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300"/>
  <p:tag name="ORIGINALHEIGHT" val="12"/>
  <p:tag name="ORIGINALWIDTH" val="67"/>
  <p:tag name="OUTPUTTYPE" val="PDF"/>
  <p:tag name="IGUANATEXVERSION" val="160"/>
  <p:tag name="LATEXADDIN" val="\documentclass{article}&#10;\usepackage{amsmath, amssymb}&#10;\usepackage{bm}&#10;\pagestyle{empty}&#10;\begin{document}&#10;&#10;\begin{equation*}&#10;&#9;\phi_{y}=\gamma G_{y}\cdot y \cdot t&#10;\end{equation*}&#10;&#10;&#10;\end{document}"/>
  <p:tag name="IGUANATEXSIZE" val="22"/>
  <p:tag name="IGUANATEXCURSOR" val="161"/>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300"/>
  <p:tag name="ORIGINALHEIGHT" val="12"/>
  <p:tag name="ORIGINALWIDTH" val="95"/>
  <p:tag name="OUTPUTTYPE" val="PDF"/>
  <p:tag name="IGUANATEXVERSION" val="160"/>
  <p:tag name="LATEXADDIN" val="\documentclass{article}&#10;\usepackage{amsmath, amssymb}&#10;\usepackage{bm}&#10;\pagestyle{empty}&#10;\begin{document}&#10;&#10;\begin{equation*}&#10;&#9;\omega_{y}=\gamma\cdot(B_{0}+G_{y}\cdot y)&#10;\end{equation*}&#10;&#10;&#10;\end{document}"/>
  <p:tag name="IGUANATEXSIZE" val="22"/>
  <p:tag name="IGUANATEXCURSOR" val="167"/>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300"/>
  <p:tag name="ORIGINALHEIGHT" val="12"/>
  <p:tag name="ORIGINALWIDTH" val="76"/>
  <p:tag name="OUTPUTTYPE" val="PDF"/>
  <p:tag name="IGUANATEXVERSION" val="160"/>
  <p:tag name="LATEXADDIN" val="\documentclass{article}&#10;\usepackage{amsmath, amssymb}&#10;\usepackage{bm}&#10;\pagestyle{empty}&#10;\begin{document}&#10;&#10;\begin{equation*}&#10;&#9;B_{y}=B_{0} + G_{y}\cdot y&#10;\end{equation*}&#10;&#10;&#10;\end{document}"/>
  <p:tag name="IGUANATEXSIZE" val="22"/>
  <p:tag name="IGUANATEXCURSOR" val="151"/>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300"/>
  <p:tag name="ORIGINALHEIGHT" val="11"/>
  <p:tag name="ORIGINALWIDTH" val="39"/>
  <p:tag name="OUTPUTTYPE" val="PDF"/>
  <p:tag name="IGUANATEXVERSION" val="160"/>
  <p:tag name="LATEXADDIN" val="\documentclass{article}&#10;\usepackage{amsmath, amssymb}&#10;\usepackage{bm}&#10;\pagestyle{empty}&#10;\begin{document}&#10;&#10;\begin{equation*}&#10;&#9;\phi = -\omega t&#10;\end{equation*}&#10;&#10;&#10;\end{document}"/>
  <p:tag name="IGUANATEXSIZE" val="22"/>
  <p:tag name="IGUANATEXCURSOR" val="141"/>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300"/>
  <p:tag name="ORIGINALHEIGHT" val="24"/>
  <p:tag name="ORIGINALWIDTH" val="103"/>
  <p:tag name="OUTPUTTYPE" val="PDF"/>
  <p:tag name="IGUANATEXVERSION" val="160"/>
  <p:tag name="LATEXADDIN" val="\documentclass{article}&#10;\usepackage{amsmath, amssymb}&#10;\usepackage{bm}&#10;\pagestyle{empty}&#10;\begin{document}&#10;&#10;\begin{equation*}&#10;&#9;F(\omega) = \int f(x)e^{-i\omega x}dx&#10;\end{equation*}&#10;&#10;&#10;\end{document}"/>
  <p:tag name="IGUANATEXSIZE" val="22"/>
  <p:tag name="IGUANATEXCURSOR" val="151"/>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300"/>
  <p:tag name="ORIGINALHEIGHT" val="24"/>
  <p:tag name="ORIGINALWIDTH" val="177"/>
  <p:tag name="OUTPUTTYPE" val="PDF"/>
  <p:tag name="IGUANATEXVERSION" val="160"/>
  <p:tag name="LATEXADDIN" val="\documentclass{article}&#10;\usepackage{amsmath, amssymb}&#10;\usepackage{bm}&#10;\pagestyle{empty}&#10;\begin{document}&#10;&#10;\begin{equation*}&#10;&#9;F(u,v)=\int\int f(x,y)e^{-2\pi i(u\cdot x+v\cdot y)}dxdy&#10;\end{equation*}&#10;&#10;&#10;\end{document}"/>
  <p:tag name="IGUANATEXSIZE" val="22"/>
  <p:tag name="IGUANATEXCURSOR" val="181"/>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300"/>
  <p:tag name="ORIGINALHEIGHT" val="24"/>
  <p:tag name="ORIGINALWIDTH" val="177"/>
  <p:tag name="OUTPUTTYPE" val="PDF"/>
  <p:tag name="IGUANATEXVERSION" val="160"/>
  <p:tag name="LATEXADDIN" val="\documentclass{article}&#10;\usepackage{amsmath, amssymb}&#10;\usepackage{bm}&#10;\pagestyle{empty}&#10;\begin{document}&#10;&#10;\begin{equation*}&#10;&#9;F(u,v)=\int\int f(x,y)e^{-2\pi i(u\cdot x+v\cdot y)}dxdy&#10;\end{equation*}&#10;&#10;&#10;\end{document}"/>
  <p:tag name="IGUANATEXSIZE" val="22"/>
  <p:tag name="IGUANATEXCURSOR" val="181"/>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300"/>
  <p:tag name="ORIGINALHEIGHT" val="11"/>
  <p:tag name="ORIGINALWIDTH" val="177"/>
  <p:tag name="OUTPUTTYPE" val="PDF"/>
  <p:tag name="IGUANATEXVERSION" val="160"/>
  <p:tag name="LATEXADDIN" val="\documentclass{article}&#10;\usepackage{amsmath, amssymb}&#10;\usepackage{bm}&#10;\pagestyle{empty}&#10;\begin{document}&#10;&#10;\begin{equation*}&#10;&#9;\Delta E=E \iff h\omega_{0}=h\omega_{1}\iff\omega_{0}=\omega_{1}&#10;\end{equation*}&#10;&#10;&#10;\end{document}"/>
  <p:tag name="IGUANATEXSIZE" val="22"/>
  <p:tag name="IGUANATEXCURSOR" val="189"/>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300"/>
  <p:tag name="ORIGINALHEIGHT" val="24"/>
  <p:tag name="ORIGINALWIDTH" val="191"/>
  <p:tag name="OUTPUTTYPE" val="PDF"/>
  <p:tag name="IGUANATEXVERSION" val="160"/>
  <p:tag name="LATEXADDIN" val="\documentclass{article}&#10;\usepackage{amsmath, amssymb}&#10;\usepackage{bm}&#10;\pagestyle{empty}&#10;\begin{document}&#10;&#10;\begin{equation*}&#10;&#9;S(t)=\int\int\rho(x,y)e^{-2\pi i(\gamma G_{x}t\cdot x+\gamma G_{y}t\cdot y)}dxdy&#10;\end{equation*}&#10;&#10;&#10;\end{document}"/>
  <p:tag name="IGUANATEXSIZE" val="22"/>
  <p:tag name="IGUANATEXCURSOR" val="205"/>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300"/>
  <p:tag name="ORIGINALHEIGHT" val="24"/>
  <p:tag name="ORIGINALWIDTH" val="195"/>
  <p:tag name="OUTPUTTYPE" val="PDF"/>
  <p:tag name="IGUANATEXVERSION" val="160"/>
  <p:tag name="LATEXADDIN" val="\documentclass{article}&#10;\usepackage{amsmath, amssymb}&#10;\usepackage{bm}&#10;\pagestyle{empty}&#10;\begin{document}&#10;&#10;\begin{equation*}&#10;&#9;S(k_{x},k_{y})=\int\int\rho(x,y)e^{-2\pi i(k_{x}\cdot x+ k_{y}\cdot y)}dxdy.&#10;\end{equation*}&#10;&#10;&#10;\end{document}"/>
  <p:tag name="IGUANATEXSIZE" val="22"/>
  <p:tag name="IGUANATEXCURSOR" val="201"/>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300"/>
  <p:tag name="ORIGINALHEIGHT" val="12"/>
  <p:tag name="ORIGINALWIDTH" val="97"/>
  <p:tag name="OUTPUTTYPE" val="PDF"/>
  <p:tag name="IGUANATEXVERSION" val="160"/>
  <p:tag name="LATEXADDIN" val="\documentclass{article}&#10;\usepackage{amsmath, amssymb}&#10;\usepackage{bm}&#10;\pagestyle{empty}&#10;\begin{document}&#10;&#10;\begin{equation*}&#10;&#9;k_{x}=\gamma G_{x}t, k_{y}=\gamma G_{y}t&#10;\end{equation*}&#10;&#10;&#10;\end{document}"/>
  <p:tag name="IGUANATEXSIZE" val="22"/>
  <p:tag name="IGUANATEXCURSOR" val="165"/>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300"/>
  <p:tag name="ORIGINALHEIGHT" val="24"/>
  <p:tag name="ORIGINALWIDTH" val="195"/>
  <p:tag name="OUTPUTTYPE" val="PDF"/>
  <p:tag name="IGUANATEXVERSION" val="160"/>
  <p:tag name="LATEXADDIN" val="\documentclass{article}&#10;\usepackage{amsmath, amssymb}&#10;\usepackage{bm}&#10;\pagestyle{empty}&#10;\begin{document}&#10;&#10;\begin{equation*}&#10;&#9;S(k_{x},k_{y})=\int\int\rho(x,y)e^{-2\pi i(k_{x}\cdot x+ k_{y}\cdot y)}dxdy.&#10;\end{equation*}&#10;&#10;&#10;\end{document}"/>
  <p:tag name="IGUANATEXSIZE" val="22"/>
  <p:tag name="IGUANATEXCURSOR" val="201"/>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300"/>
  <p:tag name="ORIGINALHEIGHT" val="11"/>
  <p:tag name="ORIGINALWIDTH" val="52"/>
  <p:tag name="OUTPUTTYPE" val="PDF"/>
  <p:tag name="IGUANATEXVERSION" val="160"/>
  <p:tag name="LATEXADDIN" val="\documentclass{article}&#10;\usepackage{amsmath, amssymb}&#10;\usepackage{bm}&#10;\pagestyle{empty}&#10;\begin{document}&#10;&#10;\begin{equation*}&#10;&#9;x = E^{-1}\cdot k&#10;\end{equation*}&#10;&#10;&#10;\end{document}"/>
  <p:tag name="IGUANATEXSIZE" val="22"/>
  <p:tag name="IGUANATEXCURSOR" val="142"/>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300"/>
  <p:tag name="ORIGINALHEIGHT" val="19"/>
  <p:tag name="ORIGINALWIDTH" val="99"/>
  <p:tag name="OUTPUTTYPE" val="PDF"/>
  <p:tag name="IGUANATEXVERSION" val="160"/>
  <p:tag name="LATEXADDIN" val="\documentclass{article}&#10;\usepackage{amsmath, amssymb}&#10;\usepackage{bm}&#10;\pagestyle{empty}&#10;\begin{document}&#10;&#10;\begin{equation*}&#10;&#9;\hat{x} = \underset{x}{\mathrm{argmin}}\, ||Ex-k||_{2}^{2}&#10;\end{equation*}&#10;&#10;&#10;\end{document}"/>
  <p:tag name="IGUANATEXSIZE" val="22"/>
  <p:tag name="IGUANATEXCURSOR" val="183"/>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300"/>
  <p:tag name="ORIGINALHEIGHT" val="11"/>
  <p:tag name="ORIGINALWIDTH" val="40"/>
  <p:tag name="OUTPUTTYPE" val="PDF"/>
  <p:tag name="IGUANATEXVERSION" val="160"/>
  <p:tag name="LATEXADDIN" val="\documentclass{article}&#10;\usepackage{amsmath, amssymb}&#10;\usepackage{bm}&#10;\pagestyle{empty}&#10;\begin{document}&#10;&#10;\begin{equation*}&#10;&#9;\hat{x} = E^{+} k&#10;\end{equation*}&#10;&#10;&#10;\end{document}"/>
  <p:tag name="IGUANATEXSIZE" val="22"/>
  <p:tag name="IGUANATEXCURSOR" val="142"/>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300"/>
  <p:tag name="ORIGINALHEIGHT" val="13"/>
  <p:tag name="ORIGINALWIDTH" val="86"/>
  <p:tag name="OUTPUTTYPE" val="PDF"/>
  <p:tag name="IGUANATEXVERSION" val="160"/>
  <p:tag name="LATEXADDIN" val="\documentclass{article}&#10;\usepackage{amsmath, amssymb}&#10;\usepackage{bm}&#10;\pagestyle{empty}&#10;\begin{document}&#10;&#10;\begin{equation*}&#10;&#9;E^{+} = (E^{H}E)^{-1}E^{H}&#10;\end{equation*}&#10;&#10;&#10;\end{document}"/>
  <p:tag name="IGUANATEXSIZE" val="22"/>
  <p:tag name="IGUANATEXCURSOR" val="151"/>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300"/>
  <p:tag name="ORIGINALHEIGHT" val="19"/>
  <p:tag name="ORIGINALWIDTH" val="138"/>
  <p:tag name="OUTPUTTYPE" val="PDF"/>
  <p:tag name="IGUANATEXVERSION" val="160"/>
  <p:tag name="LATEXADDIN" val="\documentclass{article}&#10;\usepackage{amsmath, amssymb}&#10;\usepackage{bm}&#10;\pagestyle{empty}&#10;\begin{document}&#10;&#10;\begin{equation*}&#10;&#9;\hat{x} = \underset{x}{\mathrm{argmin}}\, ||Ex-k||_{2}^{2} + \lambda R(x)&#10;\end{equation*}&#10;&#10;&#10;\end{document}"/>
  <p:tag name="IGUANATEXSIZE" val="22"/>
  <p:tag name="IGUANATEXCURSOR" val="197"/>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300"/>
  <p:tag name="ORIGINALHEIGHT" val="25"/>
  <p:tag name="ORIGINALWIDTH" val="192"/>
  <p:tag name="OUTPUTTYPE" val="PDF"/>
  <p:tag name="IGUANATEXVERSION" val="160"/>
  <p:tag name="LATEXADDIN" val="\documentclass{article}&#10;\usepackage{amsmath, amssymb}&#10;\usepackage{bm}&#10;\pagestyle{empty}&#10;\begin{document}&#10;&#10;\begin{equation*}&#10;&#9;R_{TV}(x) = \sum_{i,j} |x_{i+1,j} - x_{i,j}| + |x_{i,j+1}-x_{i,j}|&#10;\end{equation*}&#10;&#10;&#10;\end{document}"/>
  <p:tag name="IGUANATEXSIZE" val="22"/>
  <p:tag name="IGUANATEXCURSOR" val="191"/>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300"/>
  <p:tag name="ORIGINALHEIGHT" val="11"/>
  <p:tag name="ORIGINALWIDTH" val="39"/>
  <p:tag name="OUTPUTTYPE" val="PDF"/>
  <p:tag name="IGUANATEXVERSION" val="160"/>
  <p:tag name="LATEXADDIN" val="\documentclass{article}&#10;\usepackage{amsmath, amssymb}&#10;\usepackage{bm}&#10;\pagestyle{empty}&#10;\begin{document}&#10;&#10;\begin{equation*}&#10;&#9;\omega = \gamma B_{0}&#10;\end{equation*}&#10;&#10;&#10;\end{document}"/>
  <p:tag name="IGUANATEXSIZE" val="22"/>
  <p:tag name="IGUANATEXCURSOR" val="145"/>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300"/>
  <p:tag name="ORIGINALHEIGHT" val="12"/>
  <p:tag name="ORIGINALWIDTH" val="19"/>
  <p:tag name="OUTPUTTYPE" val="PDF"/>
  <p:tag name="IGUANATEXVERSION" val="160"/>
  <p:tag name="LATEXADDIN" val="\documentclass{article}&#10;\usepackage{amsmath, amssymb}&#10;\usepackage{bm}&#10;\pagestyle{empty}&#10;\begin{document}&#10;&#10;\begin{equation*}&#10;&#9;S(t)&#10;\end{equation*}&#10;&#10;&#10;\end{document}"/>
  <p:tag name="IGUANATEXSIZE" val="22"/>
  <p:tag name="IGUANATEXCURSOR" val="128"/>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300"/>
  <p:tag name="ORIGINALHEIGHT" val="12"/>
  <p:tag name="ORIGINALWIDTH" val="29"/>
  <p:tag name="OUTPUTTYPE" val="PDF"/>
  <p:tag name="IGUANATEXVERSION" val="160"/>
  <p:tag name="LATEXADDIN" val="\documentclass{article}&#10;\usepackage{amsmath, amssymb}&#10;\usepackage{bm}&#10;\pagestyle{empty}&#10;\begin{document}&#10;&#10;\begin{equation*}&#10;&#9;\rho(x,y)&#10;\end{equation*}&#10;&#10;&#10;\end{document}"/>
  <p:tag name="IGUANATEXSIZE" val="22"/>
  <p:tag name="IGUANATEXCURSOR" val="133"/>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300"/>
  <p:tag name="ORIGINALHEIGHT" val="24"/>
  <p:tag name="ORIGINALWIDTH" val="147"/>
  <p:tag name="OUTPUTTYPE" val="PDF"/>
  <p:tag name="IGUANATEXVERSION" val="160"/>
  <p:tag name="LATEXADDIN" val="\documentclass{article}&#10;\usepackage{amsmath, amssymb}&#10;\usepackage{bm}&#10;\pagestyle{empty}&#10;\begin{document}&#10;&#10;\begin{equation*}&#10;&#9;S(t)=\int\int\rho(x,y)e^{-i\phi(x,y,t)}dxdy&#10;\end{equation*}&#10;&#10;&#10;\end{document}"/>
  <p:tag name="IGUANATEXSIZE" val="22"/>
  <p:tag name="IGUANATEXCURSOR" val="168"/>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300"/>
  <p:tag name="ORIGINALHEIGHT" val="24"/>
  <p:tag name="ORIGINALWIDTH" val="151"/>
  <p:tag name="OUTPUTTYPE" val="PDF"/>
  <p:tag name="IGUANATEXVERSION" val="160"/>
  <p:tag name="LATEXADDIN" val="\documentclass{article}&#10;\usepackage{amsmath, amssymb}&#10;\usepackage{bm}&#10;\pagestyle{empty}&#10;\begin{document}&#10;&#10;\begin{equation*}&#10;&#9;S(t)=\int\int m(x,y)e^{-i\phi(x,y,t)}dxdy&#10;\end{equation*}&#10;&#10;&#10;\end{document}"/>
  <p:tag name="IGUANATEXSIZE" val="22"/>
  <p:tag name="IGUANATEXCURSOR" val="166"/>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300"/>
  <p:tag name="ORIGINALHEIGHT" val="12"/>
  <p:tag name="ORIGINALWIDTH" val="38"/>
  <p:tag name="OUTPUTTYPE" val="PDF"/>
  <p:tag name="IGUANATEXVERSION" val="160"/>
  <p:tag name="LATEXADDIN" val="\documentclass{article}&#10;\usepackage{amsmath, amssymb}&#10;\usepackage{bm}&#10;\pagestyle{empty}&#10;\begin{document}&#10;&#10;\begin{equation*}&#10;&#9;\phi(x,y,t)&#10;\end{equation*}&#10;&#10;&#10;\end{document}"/>
  <p:tag name="IGUANATEXSIZE" val="22"/>
  <p:tag name="IGUANATEXCURSOR" val="135"/>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300"/>
  <p:tag name="ORIGINALHEIGHT" val="12"/>
  <p:tag name="ORIGINALWIDTH" val="33"/>
  <p:tag name="OUTPUTTYPE" val="PDF"/>
  <p:tag name="IGUANATEXVERSION" val="160"/>
  <p:tag name="LATEXADDIN" val="\documentclass{article}&#10;\usepackage{amsmath, amssymb}&#10;\usepackage{bm}&#10;\pagestyle{empty}&#10;\begin{document}&#10;&#10;\begin{equation*}&#10;&#9;m(x,y)&#10;\end{equation*}&#10;&#10;&#10;\end{document}"/>
  <p:tag name="IGUANATEXSIZE" val="22"/>
  <p:tag name="IGUANATEXCURSOR" val="130"/>
  <p:tag name="TRANSPARENCY" val="True"/>
  <p:tag name="LATEXENGINEID" val="0"/>
  <p:tag name="TEMPFOLDER" val="/private/var/folders/xt/1w7t0j450d9ch7bvw97qk93m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20070815模板</Template>
  <TotalTime>42472</TotalTime>
  <Words>10264</Words>
  <Application>Microsoft Macintosh PowerPoint</Application>
  <PresentationFormat>全屏显示(4:3)</PresentationFormat>
  <Paragraphs>852</Paragraphs>
  <Slides>69</Slides>
  <Notes>66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69</vt:i4>
      </vt:variant>
    </vt:vector>
  </HeadingPairs>
  <TitlesOfParts>
    <vt:vector size="83" baseType="lpstr">
      <vt:lpstr>-apple-system</vt:lpstr>
      <vt:lpstr>华文新魏</vt:lpstr>
      <vt:lpstr>KaiTi</vt:lpstr>
      <vt:lpstr>KaiTi</vt:lpstr>
      <vt:lpstr>宋体</vt:lpstr>
      <vt:lpstr>inherit</vt:lpstr>
      <vt:lpstr>Söhne</vt:lpstr>
      <vt:lpstr>Arial</vt:lpstr>
      <vt:lpstr>Cambria Math</vt:lpstr>
      <vt:lpstr>Courier New</vt:lpstr>
      <vt:lpstr>Latin Modern Roman</vt:lpstr>
      <vt:lpstr>STIX Two Text</vt:lpstr>
      <vt:lpstr>Times New Roman</vt:lpstr>
      <vt:lpstr>1_自定义设计方案</vt:lpstr>
      <vt:lpstr>医学影像分析 磁共振重建</vt:lpstr>
      <vt:lpstr>目录</vt:lpstr>
      <vt:lpstr>MRI原理——物质基础</vt:lpstr>
      <vt:lpstr>MRI原理——物质基础</vt:lpstr>
      <vt:lpstr>MRI原理——物质基础</vt:lpstr>
      <vt:lpstr>MRI原理——磁共振现象</vt:lpstr>
      <vt:lpstr>MRI原理——磁共振现象</vt:lpstr>
      <vt:lpstr>MRI原理——磁共振现象</vt:lpstr>
      <vt:lpstr>MRI原理——基石</vt:lpstr>
      <vt:lpstr>MRI原理——信号空间定位</vt:lpstr>
      <vt:lpstr>MRI原理——信号空间定位</vt:lpstr>
      <vt:lpstr>MRI原理——信号空间定位</vt:lpstr>
      <vt:lpstr>MRI原理——信号空间定位</vt:lpstr>
      <vt:lpstr>MRI原理——信号空间定位</vt:lpstr>
      <vt:lpstr>MRI原理——信号空间定位</vt:lpstr>
      <vt:lpstr>MRI原理——信号空间定位</vt:lpstr>
      <vt:lpstr>MRI重建——全采样</vt:lpstr>
      <vt:lpstr>MRI重建——全采样</vt:lpstr>
      <vt:lpstr>MRI重建——欠采样</vt:lpstr>
      <vt:lpstr>MRI重建——欠采样</vt:lpstr>
      <vt:lpstr>MRI重建——欠采样</vt:lpstr>
      <vt:lpstr>MRI重建——全变分重建</vt:lpstr>
      <vt:lpstr>MRI重建——平行成像</vt:lpstr>
      <vt:lpstr>MRI重建——SENSE算法</vt:lpstr>
      <vt:lpstr>MRI重建——SENSE算法</vt:lpstr>
      <vt:lpstr>MRI重建——GRAPPA算法</vt:lpstr>
      <vt:lpstr>MRI重建——GRAPPA算法</vt:lpstr>
      <vt:lpstr>MRI重建——GRAPPA算法</vt:lpstr>
      <vt:lpstr>代码demo演示</vt:lpstr>
      <vt:lpstr>目录</vt:lpstr>
      <vt:lpstr>目录</vt:lpstr>
      <vt:lpstr>PowerPoint 演示文稿</vt:lpstr>
      <vt:lpstr>结合k空间和图像空间并行成像方法（KIPI）</vt:lpstr>
      <vt:lpstr>结合k空间和图像空间并行成像方法（KIPI）</vt:lpstr>
      <vt:lpstr>结合k空间和图像空间并行成像方法（KIPI）</vt:lpstr>
      <vt:lpstr>结合k空间和图像空间并行成像方法（KIPI）</vt:lpstr>
      <vt:lpstr>结合k空间和图像空间并行成像方法（KIPI）</vt:lpstr>
      <vt:lpstr>PowerPoint 演示文稿</vt:lpstr>
      <vt:lpstr>目录</vt:lpstr>
      <vt:lpstr>Compressive Sensing</vt:lpstr>
      <vt:lpstr>Compressive Sensing</vt:lpstr>
      <vt:lpstr>目录</vt:lpstr>
      <vt:lpstr>Compressive Sensing</vt:lpstr>
      <vt:lpstr>Compressive Sensing</vt:lpstr>
      <vt:lpstr>Compressive Sensing</vt:lpstr>
      <vt:lpstr>Compressive Sensing</vt:lpstr>
      <vt:lpstr>Compressive Sensing</vt:lpstr>
      <vt:lpstr>Compressive Sensing</vt:lpstr>
      <vt:lpstr>核磁共振重建</vt:lpstr>
      <vt:lpstr>Compressive Sensing</vt:lpstr>
      <vt:lpstr>Compressive Sensing</vt:lpstr>
      <vt:lpstr>Compressive Sensing</vt:lpstr>
      <vt:lpstr>Compressive Sensing</vt:lpstr>
      <vt:lpstr>Compressive Sensing</vt:lpstr>
      <vt:lpstr>目录</vt:lpstr>
      <vt:lpstr>Wavelet For Sparse MRI</vt:lpstr>
      <vt:lpstr>Wavelet For Sparse MRI</vt:lpstr>
      <vt:lpstr>Wavelet For Sparse MRI</vt:lpstr>
      <vt:lpstr>Wavelet For Sparse MRI</vt:lpstr>
      <vt:lpstr>Wavelet For Sparse MRI</vt:lpstr>
      <vt:lpstr>Wavelet For Sparse MRI</vt:lpstr>
      <vt:lpstr>Wavelet For Sparse MRI</vt:lpstr>
      <vt:lpstr>Wavelet For Sparse MRI</vt:lpstr>
      <vt:lpstr>Wavelet For Sparse MRI</vt:lpstr>
      <vt:lpstr>目录</vt:lpstr>
      <vt:lpstr>Wavelet For Sparse MRI</vt:lpstr>
      <vt:lpstr>Wavelet For Sparse MRI</vt:lpstr>
      <vt:lpstr>代码demo演示</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zxh</dc:creator>
  <cp:lastModifiedBy>继垚 刘</cp:lastModifiedBy>
  <cp:revision>4077</cp:revision>
  <cp:lastPrinted>1601-01-01T00:00:00Z</cp:lastPrinted>
  <dcterms:created xsi:type="dcterms:W3CDTF">1601-01-01T00:00:00Z</dcterms:created>
  <dcterms:modified xsi:type="dcterms:W3CDTF">2023-09-22T01:12:52Z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